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18" r:id="rId2"/>
    <p:sldId id="317" r:id="rId3"/>
    <p:sldId id="309" r:id="rId4"/>
    <p:sldId id="310" r:id="rId5"/>
    <p:sldId id="311" r:id="rId6"/>
    <p:sldId id="313" r:id="rId7"/>
    <p:sldId id="314" r:id="rId8"/>
    <p:sldId id="312" r:id="rId9"/>
    <p:sldId id="315" r:id="rId10"/>
    <p:sldId id="316" r:id="rId11"/>
    <p:sldId id="275" r:id="rId12"/>
    <p:sldId id="307" r:id="rId13"/>
    <p:sldId id="31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2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scu, Anton" initials="GA" lastIdx="1" clrIdx="0">
    <p:extLst>
      <p:ext uri="{19B8F6BF-5375-455C-9EA6-DF929625EA0E}">
        <p15:presenceInfo xmlns:p15="http://schemas.microsoft.com/office/powerpoint/2012/main" userId="S::Anton.Georgescu@finastra.com::f366dc6d-6a1c-4c08-ad2a-5cbf14368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E40046"/>
    <a:srgbClr val="F0B323"/>
    <a:srgbClr val="5BC1D7"/>
    <a:srgbClr val="56C271"/>
    <a:srgbClr val="414141"/>
    <a:srgbClr val="D2D755"/>
    <a:srgbClr val="FF8A3D"/>
    <a:srgbClr val="77C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2" autoAdjust="0"/>
    <p:restoredTop sz="89711" autoAdjust="0"/>
  </p:normalViewPr>
  <p:slideViewPr>
    <p:cSldViewPr snapToGrid="0" showGuides="1">
      <p:cViewPr varScale="1">
        <p:scale>
          <a:sx n="77" d="100"/>
          <a:sy n="77" d="100"/>
        </p:scale>
        <p:origin x="451" y="58"/>
      </p:cViewPr>
      <p:guideLst>
        <p:guide pos="3840"/>
        <p:guide orient="horz" pos="2251"/>
      </p:guideLst>
    </p:cSldViewPr>
  </p:slideViewPr>
  <p:outlineViewPr>
    <p:cViewPr>
      <p:scale>
        <a:sx n="33" d="100"/>
        <a:sy n="33" d="100"/>
      </p:scale>
      <p:origin x="0" y="-206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0" d="100"/>
          <a:sy n="80" d="100"/>
        </p:scale>
        <p:origin x="31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3DE84-D7B3-4797-B14D-77424657396D}" type="datetimeFigureOut">
              <a:rPr lang="en-GB" smtClean="0"/>
              <a:t>02/03/2020</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97186-519D-4532-81F6-43370D5C5173}" type="slidenum">
              <a:rPr lang="en-GB" smtClean="0"/>
              <a:t>‹#›</a:t>
            </a:fld>
            <a:endParaRPr lang="en-GB" dirty="0"/>
          </a:p>
        </p:txBody>
      </p:sp>
    </p:spTree>
    <p:extLst>
      <p:ext uri="{BB962C8B-B14F-4D97-AF65-F5344CB8AC3E}">
        <p14:creationId xmlns:p14="http://schemas.microsoft.com/office/powerpoint/2010/main" val="3833959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597EC-6BB0-461C-B045-D257C6C8821E}" type="datetimeFigureOut">
              <a:rPr lang="en-GB" smtClean="0"/>
              <a:t>02/03/2020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BB14C-7D58-4C6F-8674-35D4E28D7AD6}" type="slidenum">
              <a:rPr lang="en-GB" smtClean="0"/>
              <a:t>‹#›</a:t>
            </a:fld>
            <a:endParaRPr lang="en-GB" dirty="0"/>
          </a:p>
        </p:txBody>
      </p:sp>
    </p:spTree>
    <p:extLst>
      <p:ext uri="{BB962C8B-B14F-4D97-AF65-F5344CB8AC3E}">
        <p14:creationId xmlns:p14="http://schemas.microsoft.com/office/powerpoint/2010/main" val="98655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3</a:t>
            </a:fld>
            <a:endParaRPr lang="en-GB"/>
          </a:p>
        </p:txBody>
      </p:sp>
    </p:spTree>
    <p:extLst>
      <p:ext uri="{BB962C8B-B14F-4D97-AF65-F5344CB8AC3E}">
        <p14:creationId xmlns:p14="http://schemas.microsoft.com/office/powerpoint/2010/main" val="645554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12</a:t>
            </a:fld>
            <a:endParaRPr lang="en-GB"/>
          </a:p>
        </p:txBody>
      </p:sp>
    </p:spTree>
    <p:extLst>
      <p:ext uri="{BB962C8B-B14F-4D97-AF65-F5344CB8AC3E}">
        <p14:creationId xmlns:p14="http://schemas.microsoft.com/office/powerpoint/2010/main" val="53069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4</a:t>
            </a:fld>
            <a:endParaRPr lang="en-GB"/>
          </a:p>
        </p:txBody>
      </p:sp>
    </p:spTree>
    <p:extLst>
      <p:ext uri="{BB962C8B-B14F-4D97-AF65-F5344CB8AC3E}">
        <p14:creationId xmlns:p14="http://schemas.microsoft.com/office/powerpoint/2010/main" val="80413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5</a:t>
            </a:fld>
            <a:endParaRPr lang="en-GB"/>
          </a:p>
        </p:txBody>
      </p:sp>
    </p:spTree>
    <p:extLst>
      <p:ext uri="{BB962C8B-B14F-4D97-AF65-F5344CB8AC3E}">
        <p14:creationId xmlns:p14="http://schemas.microsoft.com/office/powerpoint/2010/main" val="261209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6</a:t>
            </a:fld>
            <a:endParaRPr lang="en-GB"/>
          </a:p>
        </p:txBody>
      </p:sp>
    </p:spTree>
    <p:extLst>
      <p:ext uri="{BB962C8B-B14F-4D97-AF65-F5344CB8AC3E}">
        <p14:creationId xmlns:p14="http://schemas.microsoft.com/office/powerpoint/2010/main" val="1013733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7</a:t>
            </a:fld>
            <a:endParaRPr lang="en-GB"/>
          </a:p>
        </p:txBody>
      </p:sp>
    </p:spTree>
    <p:extLst>
      <p:ext uri="{BB962C8B-B14F-4D97-AF65-F5344CB8AC3E}">
        <p14:creationId xmlns:p14="http://schemas.microsoft.com/office/powerpoint/2010/main" val="3415813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8</a:t>
            </a:fld>
            <a:endParaRPr lang="en-GB"/>
          </a:p>
        </p:txBody>
      </p:sp>
    </p:spTree>
    <p:extLst>
      <p:ext uri="{BB962C8B-B14F-4D97-AF65-F5344CB8AC3E}">
        <p14:creationId xmlns:p14="http://schemas.microsoft.com/office/powerpoint/2010/main" val="3585567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9</a:t>
            </a:fld>
            <a:endParaRPr lang="en-GB"/>
          </a:p>
        </p:txBody>
      </p:sp>
    </p:spTree>
    <p:extLst>
      <p:ext uri="{BB962C8B-B14F-4D97-AF65-F5344CB8AC3E}">
        <p14:creationId xmlns:p14="http://schemas.microsoft.com/office/powerpoint/2010/main" val="3520413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10</a:t>
            </a:fld>
            <a:endParaRPr lang="en-GB"/>
          </a:p>
        </p:txBody>
      </p:sp>
    </p:spTree>
    <p:extLst>
      <p:ext uri="{BB962C8B-B14F-4D97-AF65-F5344CB8AC3E}">
        <p14:creationId xmlns:p14="http://schemas.microsoft.com/office/powerpoint/2010/main" val="326412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11</a:t>
            </a:fld>
            <a:endParaRPr lang="en-GB"/>
          </a:p>
        </p:txBody>
      </p:sp>
    </p:spTree>
    <p:extLst>
      <p:ext uri="{BB962C8B-B14F-4D97-AF65-F5344CB8AC3E}">
        <p14:creationId xmlns:p14="http://schemas.microsoft.com/office/powerpoint/2010/main" val="3054532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
            <a:ext cx="12192000" cy="6858000"/>
          </a:xfrm>
          <a:prstGeom prst="rect">
            <a:avLst/>
          </a:prstGeom>
        </p:spPr>
      </p:pic>
      <p:sp>
        <p:nvSpPr>
          <p:cNvPr id="2" name="Title 1"/>
          <p:cNvSpPr>
            <a:spLocks noGrp="1"/>
          </p:cNvSpPr>
          <p:nvPr>
            <p:ph type="ctrTitle"/>
          </p:nvPr>
        </p:nvSpPr>
        <p:spPr>
          <a:xfrm>
            <a:off x="875071" y="1808164"/>
            <a:ext cx="9143999" cy="1368000"/>
          </a:xfrm>
        </p:spPr>
        <p:txBody>
          <a:bodyPr anchor="b" anchorCtr="0"/>
          <a:lstStyle>
            <a:lvl1pPr algn="l">
              <a:defRPr sz="4000"/>
            </a:lvl1pPr>
          </a:lstStyle>
          <a:p>
            <a:r>
              <a:rPr lang="en-US" noProof="0"/>
              <a:t>Click to edit Master title style</a:t>
            </a:r>
            <a:endParaRPr lang="en-US" noProof="0" dirty="0"/>
          </a:p>
        </p:txBody>
      </p:sp>
      <p:sp>
        <p:nvSpPr>
          <p:cNvPr id="3" name="Subtitle 2"/>
          <p:cNvSpPr>
            <a:spLocks noGrp="1"/>
          </p:cNvSpPr>
          <p:nvPr>
            <p:ph type="subTitle" idx="1"/>
          </p:nvPr>
        </p:nvSpPr>
        <p:spPr>
          <a:xfrm>
            <a:off x="875071" y="3379338"/>
            <a:ext cx="9143999" cy="706887"/>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Text Placeholder 9"/>
          <p:cNvSpPr>
            <a:spLocks noGrp="1"/>
          </p:cNvSpPr>
          <p:nvPr>
            <p:ph type="body" sz="quarter" idx="10"/>
          </p:nvPr>
        </p:nvSpPr>
        <p:spPr>
          <a:xfrm>
            <a:off x="875072" y="4246294"/>
            <a:ext cx="5112978" cy="981922"/>
          </a:xfrm>
        </p:spPr>
        <p:txBody>
          <a:bodyPr/>
          <a:lstStyle>
            <a:lvl1pPr>
              <a:spcBef>
                <a:spcPts val="0"/>
              </a:spcBef>
              <a:defRPr sz="2000" b="1"/>
            </a:lvl1pPr>
            <a:lvl2pPr marL="0" indent="0">
              <a:spcBef>
                <a:spcPts val="1200"/>
              </a:spcBef>
              <a:buNone/>
              <a:defRPr sz="1800">
                <a:solidFill>
                  <a:schemeClr val="accent1"/>
                </a:solidFill>
              </a:defRPr>
            </a:lvl2pPr>
            <a:lvl3pPr>
              <a:defRPr sz="16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381877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sz="2400"/>
            </a:lvl1pPr>
          </a:lstStyle>
          <a:p>
            <a:r>
              <a:rPr lang="en-US" noProof="0"/>
              <a:t>Click to edit Master title style</a:t>
            </a:r>
            <a:endParaRPr lang="en-US" noProof="0" dirty="0"/>
          </a:p>
        </p:txBody>
      </p:sp>
      <p:sp>
        <p:nvSpPr>
          <p:cNvPr id="3" name="Content Placeholder 2"/>
          <p:cNvSpPr>
            <a:spLocks noGrp="1"/>
          </p:cNvSpPr>
          <p:nvPr>
            <p:ph idx="1"/>
          </p:nvPr>
        </p:nvSpPr>
        <p:spPr/>
        <p:txBody>
          <a:bodyPr/>
          <a:lstStyle>
            <a:lvl1pPr marL="411163" indent="-411163">
              <a:spcBef>
                <a:spcPts val="1500"/>
              </a:spcBef>
              <a:buSzPct val="150000"/>
              <a:buFontTx/>
              <a:buBlip>
                <a:blip r:embed="rId3"/>
              </a:buBlip>
              <a:defRPr sz="2000"/>
            </a:lvl1pPr>
          </a:lstStyle>
          <a:p>
            <a:pPr lvl="0"/>
            <a:r>
              <a:rPr lang="en-US" noProof="0"/>
              <a:t>Click to edit Master text styles</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vert="horz" lIns="0" tIns="0" rIns="0" bIns="0" rtlCol="0" anchor="t" anchorCtr="0">
            <a:noAutofit/>
          </a:bodyPr>
          <a:lstStyle>
            <a:lvl1pPr>
              <a:defRPr lang="en-GB" sz="2000" b="1" dirty="0"/>
            </a:lvl1pPr>
          </a:lstStyle>
          <a:p>
            <a:pPr lvl="0"/>
            <a:r>
              <a:rPr lang="en-US" noProof="0"/>
              <a:t>Click to edit Master text styles</a:t>
            </a:r>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40628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318"/>
            <a:ext cx="9692420" cy="781056"/>
          </a:xfrm>
        </p:spPr>
        <p:txBody>
          <a:bodyPr/>
          <a:lstStyle>
            <a:lvl1pPr>
              <a:defRPr sz="2000" b="1"/>
            </a:lvl1pPr>
          </a:lstStyle>
          <a:p>
            <a:pPr lvl="0"/>
            <a:r>
              <a:rPr lang="en-US" noProof="0"/>
              <a:t>Click to edit Master text styles</a:t>
            </a:r>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29748624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p:cNvSpPr>
            <a:spLocks noGrp="1"/>
          </p:cNvSpPr>
          <p:nvPr>
            <p:ph type="body" sz="quarter" idx="13" hasCustomPrompt="1"/>
          </p:nvPr>
        </p:nvSpPr>
        <p:spPr>
          <a:xfrm>
            <a:off x="1298636" y="1348153"/>
            <a:ext cx="1123494" cy="878865"/>
          </a:xfrm>
          <a:noFill/>
        </p:spPr>
        <p:txBody>
          <a:bodyPr wrap="square" lIns="0" tIns="0" rIns="0" bIns="0" rtlCol="0">
            <a:noAutofit/>
          </a:bodyPr>
          <a:lstStyle>
            <a:lvl1pPr>
              <a:defRPr lang="en-GB" sz="16600" b="1" dirty="0">
                <a:solidFill>
                  <a:schemeClr val="accent2"/>
                </a:solidFill>
              </a:defRPr>
            </a:lvl1pPr>
          </a:lstStyle>
          <a:p>
            <a:pPr lvl="0"/>
            <a:r>
              <a:rPr lang="en-US" noProof="0" dirty="0"/>
              <a:t>“</a:t>
            </a:r>
          </a:p>
        </p:txBody>
      </p:sp>
      <p:sp>
        <p:nvSpPr>
          <p:cNvPr id="3" name="Content Placeholder 2"/>
          <p:cNvSpPr>
            <a:spLocks noGrp="1"/>
          </p:cNvSpPr>
          <p:nvPr>
            <p:ph idx="1" hasCustomPrompt="1"/>
          </p:nvPr>
        </p:nvSpPr>
        <p:spPr>
          <a:xfrm>
            <a:off x="1409809" y="2486746"/>
            <a:ext cx="7979998" cy="3857700"/>
          </a:xfrm>
        </p:spPr>
        <p:txBody>
          <a:bodyPr/>
          <a:lstStyle>
            <a:lvl1pPr>
              <a:defRPr sz="3600" b="1">
                <a:solidFill>
                  <a:schemeClr val="accent2"/>
                </a:solidFill>
              </a:defRPr>
            </a:lvl1pPr>
            <a:lvl2pPr marL="0" indent="0">
              <a:spcBef>
                <a:spcPts val="1800"/>
              </a:spcBef>
              <a:buNone/>
              <a:defRPr sz="1600" b="0"/>
            </a:lvl2pPr>
          </a:lstStyle>
          <a:p>
            <a:pPr lvl="0"/>
            <a:r>
              <a:rPr lang="en-US" noProof="0" dirty="0"/>
              <a:t>Click to edit Master text styles”</a:t>
            </a:r>
          </a:p>
          <a:p>
            <a:pPr lvl="1"/>
            <a:r>
              <a:rPr lang="en-US" noProof="0" dirty="0"/>
              <a:t>Second level</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349487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a:xfrm>
            <a:off x="623887" y="1792800"/>
            <a:ext cx="5364163" cy="4563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a:lstStyle>
            <a:lvl1pPr>
              <a:defRPr sz="2000" b="1"/>
            </a:lvl1pPr>
          </a:lstStyle>
          <a:p>
            <a:pPr lvl="0"/>
            <a:r>
              <a:rPr lang="en-US" noProof="0"/>
              <a:t>Click to edit Master text styles</a:t>
            </a:r>
          </a:p>
        </p:txBody>
      </p:sp>
      <p:sp>
        <p:nvSpPr>
          <p:cNvPr id="10" name="Content Placeholder 9"/>
          <p:cNvSpPr>
            <a:spLocks noGrp="1"/>
          </p:cNvSpPr>
          <p:nvPr>
            <p:ph sz="quarter" idx="14"/>
          </p:nvPr>
        </p:nvSpPr>
        <p:spPr>
          <a:xfrm>
            <a:off x="6203950" y="1792800"/>
            <a:ext cx="5364163" cy="4588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351269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Divider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23888" y="1807200"/>
            <a:ext cx="7529512" cy="1512000"/>
          </a:xfrm>
        </p:spPr>
        <p:txBody>
          <a:bodyPr anchor="b"/>
          <a:lstStyle>
            <a:lvl1pPr>
              <a:defRPr sz="4000">
                <a:solidFill>
                  <a:schemeClr val="tx2"/>
                </a:solidFill>
              </a:defRPr>
            </a:lvl1pPr>
          </a:lstStyle>
          <a:p>
            <a:r>
              <a:rPr lang="en-US" noProof="0"/>
              <a:t>Click to edit Master title style</a:t>
            </a:r>
            <a:endParaRPr lang="en-US" noProof="0" dirty="0"/>
          </a:p>
        </p:txBody>
      </p:sp>
      <p:sp>
        <p:nvSpPr>
          <p:cNvPr id="3" name="Text Placeholder 2"/>
          <p:cNvSpPr>
            <a:spLocks noGrp="1"/>
          </p:cNvSpPr>
          <p:nvPr>
            <p:ph type="body" idx="1"/>
          </p:nvPr>
        </p:nvSpPr>
        <p:spPr>
          <a:xfrm>
            <a:off x="623888" y="3380400"/>
            <a:ext cx="7529512" cy="1500187"/>
          </a:xfrm>
        </p:spPr>
        <p:txBody>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15" name="TextBox 14"/>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322311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3188223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Tree>
    <p:extLst>
      <p:ext uri="{BB962C8B-B14F-4D97-AF65-F5344CB8AC3E}">
        <p14:creationId xmlns:p14="http://schemas.microsoft.com/office/powerpoint/2010/main" val="134965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0441" y="1807200"/>
            <a:ext cx="4252913" cy="1512000"/>
          </a:xfrm>
        </p:spPr>
        <p:txBody>
          <a:bodyPr anchor="b" anchorCtr="0"/>
          <a:lstStyle>
            <a:lvl1pPr algn="l">
              <a:defRPr sz="5400" cap="none" baseline="0"/>
            </a:lvl1pPr>
          </a:lstStyle>
          <a:p>
            <a:r>
              <a:rPr lang="en-US" noProof="0" dirty="0"/>
              <a:t>Thank you</a:t>
            </a:r>
          </a:p>
        </p:txBody>
      </p:sp>
      <p:sp>
        <p:nvSpPr>
          <p:cNvPr id="3" name="Subtitle 2"/>
          <p:cNvSpPr>
            <a:spLocks noGrp="1"/>
          </p:cNvSpPr>
          <p:nvPr>
            <p:ph type="subTitle" idx="1"/>
          </p:nvPr>
        </p:nvSpPr>
        <p:spPr>
          <a:xfrm>
            <a:off x="623887" y="3541519"/>
            <a:ext cx="4252913" cy="706993"/>
          </a:xfrm>
        </p:spPr>
        <p:txBody>
          <a:bodyPr/>
          <a:lstStyle>
            <a:lvl1pPr marL="0" indent="0" algn="l">
              <a:spcBef>
                <a:spcPts val="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7" name="Text Placeholder 6"/>
          <p:cNvSpPr>
            <a:spLocks noGrp="1"/>
          </p:cNvSpPr>
          <p:nvPr>
            <p:ph type="body" sz="quarter" idx="11"/>
          </p:nvPr>
        </p:nvSpPr>
        <p:spPr>
          <a:xfrm>
            <a:off x="623888" y="4248512"/>
            <a:ext cx="4252912" cy="351480"/>
          </a:xfrm>
        </p:spPr>
        <p:txBody>
          <a:bodyPr/>
          <a:lstStyle>
            <a:lvl1pPr>
              <a:defRPr>
                <a:solidFill>
                  <a:schemeClr val="accent1"/>
                </a:solidFill>
              </a:defRPr>
            </a:lvl1pPr>
          </a:lstStyle>
          <a:p>
            <a:pPr lvl="0"/>
            <a:r>
              <a:rPr lang="en-US" noProof="0"/>
              <a:t>Click to edit Master text styles</a:t>
            </a:r>
          </a:p>
        </p:txBody>
      </p:sp>
      <p:grpSp>
        <p:nvGrpSpPr>
          <p:cNvPr id="20" name="Group 19"/>
          <p:cNvGrpSpPr/>
          <p:nvPr userDrawn="1"/>
        </p:nvGrpSpPr>
        <p:grpSpPr>
          <a:xfrm>
            <a:off x="623888" y="4955505"/>
            <a:ext cx="2781390" cy="1426245"/>
            <a:chOff x="623888" y="4955505"/>
            <a:chExt cx="2781390" cy="1426245"/>
          </a:xfrm>
        </p:grpSpPr>
        <p:sp>
          <p:nvSpPr>
            <p:cNvPr id="5" name="TextBox 4"/>
            <p:cNvSpPr txBox="1"/>
            <p:nvPr userDrawn="1"/>
          </p:nvSpPr>
          <p:spPr>
            <a:xfrm>
              <a:off x="978056" y="4973216"/>
              <a:ext cx="2427222" cy="1408534"/>
            </a:xfrm>
            <a:prstGeom prst="rect">
              <a:avLst/>
            </a:prstGeom>
            <a:noFill/>
          </p:spPr>
          <p:txBody>
            <a:bodyPr wrap="square" lIns="0" tIns="0" rIns="0" bIns="0" rtlCol="0">
              <a:noAutofit/>
            </a:bodyPr>
            <a:lstStyle/>
            <a:p>
              <a:pPr>
                <a:spcBef>
                  <a:spcPts val="1500"/>
                </a:spcBef>
              </a:pPr>
              <a:r>
                <a:rPr lang="en-US" sz="1400" noProof="0" dirty="0">
                  <a:solidFill>
                    <a:schemeClr val="tx2"/>
                  </a:solidFill>
                </a:rPr>
                <a:t>@FinastraFS</a:t>
              </a:r>
            </a:p>
            <a:p>
              <a:pPr>
                <a:spcBef>
                  <a:spcPts val="1500"/>
                </a:spcBef>
              </a:pPr>
              <a:r>
                <a:rPr lang="en-US" sz="1400" noProof="0" dirty="0">
                  <a:solidFill>
                    <a:schemeClr val="tx2"/>
                  </a:solidFill>
                </a:rPr>
                <a:t>Finastra</a:t>
              </a:r>
              <a:r>
                <a:rPr lang="en-US" sz="1400" baseline="0" noProof="0" dirty="0">
                  <a:solidFill>
                    <a:schemeClr val="tx2"/>
                  </a:solidFill>
                </a:rPr>
                <a:t> LinkedIn</a:t>
              </a:r>
            </a:p>
            <a:p>
              <a:pPr>
                <a:spcBef>
                  <a:spcPts val="1500"/>
                </a:spcBef>
              </a:pPr>
              <a:r>
                <a:rPr lang="en-US" sz="1400" baseline="0" noProof="0" dirty="0">
                  <a:solidFill>
                    <a:schemeClr val="tx2"/>
                  </a:solidFill>
                </a:rPr>
                <a:t>Finastra YouTube</a:t>
              </a:r>
              <a:endParaRPr lang="en-US" sz="1400" noProof="0" dirty="0">
                <a:solidFill>
                  <a:schemeClr val="tx2"/>
                </a:solidFill>
              </a:endParaRPr>
            </a:p>
          </p:txBody>
        </p:sp>
        <p:grpSp>
          <p:nvGrpSpPr>
            <p:cNvPr id="18" name="Group 17"/>
            <p:cNvGrpSpPr/>
            <p:nvPr userDrawn="1"/>
          </p:nvGrpSpPr>
          <p:grpSpPr>
            <a:xfrm>
              <a:off x="623888" y="4955505"/>
              <a:ext cx="289249" cy="289249"/>
              <a:chOff x="623888" y="4955505"/>
              <a:chExt cx="289249" cy="289249"/>
            </a:xfrm>
          </p:grpSpPr>
          <p:sp>
            <p:nvSpPr>
              <p:cNvPr id="8" name="Oval 7"/>
              <p:cNvSpPr/>
              <p:nvPr userDrawn="1"/>
            </p:nvSpPr>
            <p:spPr>
              <a:xfrm>
                <a:off x="623888" y="4955505"/>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Picture 8"/>
              <p:cNvPicPr>
                <a:picLocks noChangeAspect="1"/>
              </p:cNvPicPr>
              <p:nvPr userDrawn="1"/>
            </p:nvPicPr>
            <p:blipFill>
              <a:blip r:embed="rId3"/>
              <a:stretch>
                <a:fillRect/>
              </a:stretch>
            </p:blipFill>
            <p:spPr>
              <a:xfrm>
                <a:off x="658864" y="5021597"/>
                <a:ext cx="224057" cy="157063"/>
              </a:xfrm>
              <a:prstGeom prst="rect">
                <a:avLst/>
              </a:prstGeom>
            </p:spPr>
          </p:pic>
        </p:grpSp>
        <p:grpSp>
          <p:nvGrpSpPr>
            <p:cNvPr id="19" name="Group 18"/>
            <p:cNvGrpSpPr/>
            <p:nvPr userDrawn="1"/>
          </p:nvGrpSpPr>
          <p:grpSpPr>
            <a:xfrm>
              <a:off x="623888" y="5352082"/>
              <a:ext cx="289249" cy="289249"/>
              <a:chOff x="623888" y="5352082"/>
              <a:chExt cx="289249" cy="289249"/>
            </a:xfrm>
          </p:grpSpPr>
          <p:sp>
            <p:nvSpPr>
              <p:cNvPr id="11" name="Oval 10"/>
              <p:cNvSpPr/>
              <p:nvPr userDrawn="1"/>
            </p:nvSpPr>
            <p:spPr>
              <a:xfrm>
                <a:off x="623888" y="535208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Picture 9"/>
              <p:cNvPicPr>
                <a:picLocks noChangeAspect="1"/>
              </p:cNvPicPr>
              <p:nvPr userDrawn="1"/>
            </p:nvPicPr>
            <p:blipFill>
              <a:blip r:embed="rId4"/>
              <a:stretch>
                <a:fillRect/>
              </a:stretch>
            </p:blipFill>
            <p:spPr>
              <a:xfrm>
                <a:off x="694964" y="5405276"/>
                <a:ext cx="155034" cy="155034"/>
              </a:xfrm>
              <a:prstGeom prst="rect">
                <a:avLst/>
              </a:prstGeom>
            </p:spPr>
          </p:pic>
        </p:grpSp>
        <p:grpSp>
          <p:nvGrpSpPr>
            <p:cNvPr id="17" name="Group 16"/>
            <p:cNvGrpSpPr/>
            <p:nvPr userDrawn="1"/>
          </p:nvGrpSpPr>
          <p:grpSpPr>
            <a:xfrm>
              <a:off x="623888" y="5752692"/>
              <a:ext cx="289249" cy="289249"/>
              <a:chOff x="623888" y="5752692"/>
              <a:chExt cx="289249" cy="289249"/>
            </a:xfrm>
          </p:grpSpPr>
          <p:sp>
            <p:nvSpPr>
              <p:cNvPr id="15" name="Oval 14"/>
              <p:cNvSpPr/>
              <p:nvPr userDrawn="1"/>
            </p:nvSpPr>
            <p:spPr>
              <a:xfrm>
                <a:off x="623888" y="575269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5500" y="5793581"/>
                <a:ext cx="167706" cy="194467"/>
              </a:xfrm>
              <a:prstGeom prst="rect">
                <a:avLst/>
              </a:prstGeom>
            </p:spPr>
          </p:pic>
        </p:grpSp>
      </p:grpSp>
    </p:spTree>
    <p:extLst>
      <p:ext uri="{BB962C8B-B14F-4D97-AF65-F5344CB8AC3E}">
        <p14:creationId xmlns:p14="http://schemas.microsoft.com/office/powerpoint/2010/main" val="153968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175846"/>
            <a:ext cx="9692420" cy="668216"/>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23887" y="1793631"/>
            <a:ext cx="9692421" cy="4562720"/>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4038600" y="6393421"/>
            <a:ext cx="4114800" cy="365125"/>
          </a:xfrm>
          <a:prstGeom prst="rect">
            <a:avLst/>
          </a:prstGeom>
        </p:spPr>
        <p:txBody>
          <a:bodyPr vert="horz" lIns="0" tIns="0" rIns="0" bIns="0" rtlCol="0" anchor="ctr" anchorCtr="0"/>
          <a:lstStyle>
            <a:lvl1pPr algn="ctr">
              <a:defRPr sz="800">
                <a:solidFill>
                  <a:schemeClr val="tx2"/>
                </a:solidFill>
              </a:defRPr>
            </a:lvl1pPr>
          </a:lstStyle>
          <a:p>
            <a:endParaRPr lang="en-US" noProof="0" dirty="0"/>
          </a:p>
        </p:txBody>
      </p:sp>
      <p:sp>
        <p:nvSpPr>
          <p:cNvPr id="6" name="Slide Number Placeholder 5"/>
          <p:cNvSpPr>
            <a:spLocks noGrp="1"/>
          </p:cNvSpPr>
          <p:nvPr>
            <p:ph type="sldNum" sz="quarter" idx="4"/>
          </p:nvPr>
        </p:nvSpPr>
        <p:spPr>
          <a:xfrm>
            <a:off x="11070431" y="6393421"/>
            <a:ext cx="497682" cy="365125"/>
          </a:xfrm>
          <a:prstGeom prst="rect">
            <a:avLst/>
          </a:prstGeom>
        </p:spPr>
        <p:txBody>
          <a:bodyPr vert="horz" lIns="0" tIns="0" rIns="0" bIns="0" rtlCol="0" anchor="ctr" anchorCtr="0"/>
          <a:lstStyle>
            <a:lvl1pPr algn="r">
              <a:defRPr sz="800">
                <a:solidFill>
                  <a:schemeClr val="tx2"/>
                </a:solidFill>
              </a:defRPr>
            </a:lvl1pPr>
          </a:lstStyle>
          <a:p>
            <a:fld id="{04095909-DC86-4C28-AD6E-431C997D4893}" type="slidenum">
              <a:rPr lang="en-US" noProof="0" smtClean="0"/>
              <a:pPr/>
              <a:t>‹#›</a:t>
            </a:fld>
            <a:endParaRPr lang="en-US" noProof="0" dirty="0"/>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March 2, 2020</a:t>
            </a:fld>
            <a:endParaRPr lang="en-US" noProof="0" dirty="0"/>
          </a:p>
        </p:txBody>
      </p:sp>
      <p:sp>
        <p:nvSpPr>
          <p:cNvPr id="12" name="TextBox 11"/>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Tree>
    <p:extLst>
      <p:ext uri="{BB962C8B-B14F-4D97-AF65-F5344CB8AC3E}">
        <p14:creationId xmlns:p14="http://schemas.microsoft.com/office/powerpoint/2010/main" val="16658211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1" r:id="rId5"/>
    <p:sldLayoutId id="2147483651" r:id="rId6"/>
    <p:sldLayoutId id="2147483654" r:id="rId7"/>
    <p:sldLayoutId id="2147483655" r:id="rId8"/>
    <p:sldLayoutId id="2147483665" r:id="rId9"/>
  </p:sldLayoutIdLst>
  <p:hf hdr="0" ftr="0"/>
  <p:txStyles>
    <p:titleStyle>
      <a:lvl1pPr algn="l" defTabSz="914400" rtl="0" eaLnBrk="1" latinLnBrk="0" hangingPunct="1">
        <a:lnSpc>
          <a:spcPct val="80000"/>
        </a:lnSpc>
        <a:spcBef>
          <a:spcPct val="0"/>
        </a:spcBef>
        <a:buNone/>
        <a:defRPr sz="2400" b="1" kern="1200" cap="all"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None/>
        <a:defRPr sz="1800" kern="1200">
          <a:solidFill>
            <a:schemeClr val="tx2"/>
          </a:solidFill>
          <a:latin typeface="+mn-lt"/>
          <a:ea typeface="+mn-ea"/>
          <a:cs typeface="+mn-cs"/>
        </a:defRPr>
      </a:lvl1pPr>
      <a:lvl2pPr marL="165100" indent="-165100" algn="l" defTabSz="914400" rtl="0" eaLnBrk="1" latinLnBrk="0" hangingPunct="1">
        <a:lnSpc>
          <a:spcPct val="90000"/>
        </a:lnSpc>
        <a:spcBef>
          <a:spcPts val="600"/>
        </a:spcBef>
        <a:buClr>
          <a:schemeClr val="tx2"/>
        </a:buClr>
        <a:buFont typeface="Arial" panose="020B0604020202020204" pitchFamily="34" charset="0"/>
        <a:buChar char="•"/>
        <a:defRPr sz="1600" kern="1200">
          <a:solidFill>
            <a:schemeClr val="tx2"/>
          </a:solidFill>
          <a:latin typeface="+mn-lt"/>
          <a:ea typeface="+mn-ea"/>
          <a:cs typeface="+mn-cs"/>
        </a:defRPr>
      </a:lvl2pPr>
      <a:lvl3pPr marL="395288" indent="-15875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2"/>
          </a:solidFill>
          <a:latin typeface="+mn-lt"/>
          <a:ea typeface="+mn-ea"/>
          <a:cs typeface="+mn-cs"/>
        </a:defRPr>
      </a:lvl3pPr>
      <a:lvl4pPr marL="587375" indent="-144463"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4pPr>
      <a:lvl5pPr marL="766763" indent="-153988"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72">
          <p15:clr>
            <a:srgbClr val="F26B43"/>
          </p15:clr>
        </p15:guide>
        <p15:guide id="2" pos="393">
          <p15:clr>
            <a:srgbClr val="F26B43"/>
          </p15:clr>
        </p15:guide>
        <p15:guide id="3" pos="7287">
          <p15:clr>
            <a:srgbClr val="F26B43"/>
          </p15:clr>
        </p15:guide>
        <p15:guide id="4" orient="horz" pos="4020">
          <p15:clr>
            <a:srgbClr val="F26B43"/>
          </p15:clr>
        </p15:guide>
        <p15:guide id="5" orient="horz" pos="1139">
          <p15:clr>
            <a:srgbClr val="F26B43"/>
          </p15:clr>
        </p15:guide>
        <p15:guide id="6" orient="horz" pos="482">
          <p15:clr>
            <a:srgbClr val="F26B43"/>
          </p15:clr>
        </p15:guide>
        <p15:guide id="7" pos="39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8DFF89-A83C-4215-AB58-6D744A8229C8}"/>
              </a:ext>
            </a:extLst>
          </p:cNvPr>
          <p:cNvSpPr>
            <a:spLocks noGrp="1"/>
          </p:cNvSpPr>
          <p:nvPr>
            <p:ph type="sldNum" sz="quarter" idx="12"/>
          </p:nvPr>
        </p:nvSpPr>
        <p:spPr/>
        <p:txBody>
          <a:bodyPr/>
          <a:lstStyle/>
          <a:p>
            <a:fld id="{04095909-DC86-4C28-AD6E-431C997D4893}" type="slidenum">
              <a:rPr lang="en-US" noProof="0" smtClean="0"/>
              <a:t>1</a:t>
            </a:fld>
            <a:endParaRPr lang="en-US" noProof="0" dirty="0"/>
          </a:p>
        </p:txBody>
      </p:sp>
      <p:sp>
        <p:nvSpPr>
          <p:cNvPr id="3" name="Date Placeholder 2">
            <a:extLst>
              <a:ext uri="{FF2B5EF4-FFF2-40B4-BE49-F238E27FC236}">
                <a16:creationId xmlns:a16="http://schemas.microsoft.com/office/drawing/2014/main" id="{00368795-65A6-46C0-A383-FFBE60587C9E}"/>
              </a:ext>
            </a:extLst>
          </p:cNvPr>
          <p:cNvSpPr>
            <a:spLocks noGrp="1"/>
          </p:cNvSpPr>
          <p:nvPr>
            <p:ph type="dt" sz="half" idx="2"/>
          </p:nvPr>
        </p:nvSpPr>
        <p:spPr/>
        <p:txBody>
          <a:bodyPr/>
          <a:lstStyle/>
          <a:p>
            <a:fld id="{D22C19FE-D082-4640-BFED-203C0E583774}" type="datetime4">
              <a:rPr lang="en-US" noProof="0" smtClean="0"/>
              <a:t>March 2, 2020</a:t>
            </a:fld>
            <a:endParaRPr lang="en-US" noProof="0" dirty="0"/>
          </a:p>
        </p:txBody>
      </p:sp>
      <p:pic>
        <p:nvPicPr>
          <p:cNvPr id="4" name="Picture 3">
            <a:extLst>
              <a:ext uri="{FF2B5EF4-FFF2-40B4-BE49-F238E27FC236}">
                <a16:creationId xmlns:a16="http://schemas.microsoft.com/office/drawing/2014/main" id="{7DADD72F-BDA6-4CA6-99F4-4BEE5D427984}"/>
              </a:ext>
            </a:extLst>
          </p:cNvPr>
          <p:cNvPicPr>
            <a:picLocks noChangeAspect="1"/>
          </p:cNvPicPr>
          <p:nvPr/>
        </p:nvPicPr>
        <p:blipFill>
          <a:blip r:embed="rId2"/>
          <a:stretch>
            <a:fillRect/>
          </a:stretch>
        </p:blipFill>
        <p:spPr>
          <a:xfrm>
            <a:off x="384227" y="6373543"/>
            <a:ext cx="1981372" cy="323116"/>
          </a:xfrm>
          <a:prstGeom prst="rect">
            <a:avLst/>
          </a:prstGeom>
        </p:spPr>
      </p:pic>
      <p:pic>
        <p:nvPicPr>
          <p:cNvPr id="5" name="Picture 4">
            <a:extLst>
              <a:ext uri="{FF2B5EF4-FFF2-40B4-BE49-F238E27FC236}">
                <a16:creationId xmlns:a16="http://schemas.microsoft.com/office/drawing/2014/main" id="{DAF3FC81-9349-4EB2-9A8D-8B1EF14F3DD8}"/>
              </a:ext>
            </a:extLst>
          </p:cNvPr>
          <p:cNvPicPr>
            <a:picLocks noChangeAspect="1"/>
          </p:cNvPicPr>
          <p:nvPr/>
        </p:nvPicPr>
        <p:blipFill>
          <a:blip r:embed="rId3"/>
          <a:stretch>
            <a:fillRect/>
          </a:stretch>
        </p:blipFill>
        <p:spPr>
          <a:xfrm>
            <a:off x="10477951" y="217955"/>
            <a:ext cx="1682642" cy="975445"/>
          </a:xfrm>
          <a:prstGeom prst="rect">
            <a:avLst/>
          </a:prstGeom>
        </p:spPr>
      </p:pic>
      <p:pic>
        <p:nvPicPr>
          <p:cNvPr id="6" name="Picture 5">
            <a:extLst>
              <a:ext uri="{FF2B5EF4-FFF2-40B4-BE49-F238E27FC236}">
                <a16:creationId xmlns:a16="http://schemas.microsoft.com/office/drawing/2014/main" id="{DA8A4CF4-7FA4-45A0-ADFE-E70789D669FE}"/>
              </a:ext>
            </a:extLst>
          </p:cNvPr>
          <p:cNvPicPr>
            <a:picLocks noChangeAspect="1"/>
          </p:cNvPicPr>
          <p:nvPr/>
        </p:nvPicPr>
        <p:blipFill>
          <a:blip r:embed="rId4"/>
          <a:stretch>
            <a:fillRect/>
          </a:stretch>
        </p:blipFill>
        <p:spPr>
          <a:xfrm>
            <a:off x="1368142" y="2151777"/>
            <a:ext cx="9455716" cy="2554445"/>
          </a:xfrm>
          <a:prstGeom prst="rect">
            <a:avLst/>
          </a:prstGeom>
        </p:spPr>
      </p:pic>
    </p:spTree>
    <p:extLst>
      <p:ext uri="{BB962C8B-B14F-4D97-AF65-F5344CB8AC3E}">
        <p14:creationId xmlns:p14="http://schemas.microsoft.com/office/powerpoint/2010/main" val="3212942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KNN (cont’d)</a:t>
            </a:r>
          </a:p>
        </p:txBody>
      </p:sp>
      <p:sp>
        <p:nvSpPr>
          <p:cNvPr id="3" name="Content Placeholder 2"/>
          <p:cNvSpPr>
            <a:spLocks noGrp="1"/>
          </p:cNvSpPr>
          <p:nvPr>
            <p:ph idx="1"/>
          </p:nvPr>
        </p:nvSpPr>
        <p:spPr>
          <a:xfrm>
            <a:off x="623887" y="1051034"/>
            <a:ext cx="10329035" cy="5305317"/>
          </a:xfrm>
        </p:spPr>
        <p:txBody>
          <a:bodyPr/>
          <a:lstStyle/>
          <a:p>
            <a:pPr marL="285750" indent="-285750">
              <a:buFont typeface="Arial" panose="020B0604020202020204" pitchFamily="34" charset="0"/>
              <a:buChar char="•"/>
            </a:pPr>
            <a:r>
              <a:rPr lang="en-US" u="sng" dirty="0"/>
              <a:t>Cons</a:t>
            </a:r>
            <a:r>
              <a:rPr lang="en-US" dirty="0"/>
              <a:t>: </a:t>
            </a:r>
          </a:p>
          <a:p>
            <a:pPr marL="450850" lvl="1" indent="-285750"/>
            <a:r>
              <a:rPr lang="en-US" dirty="0"/>
              <a:t>KNN slow algorithm: KNN might be very easy to implement but as dataset grows efficiency or speed of algorithm declines very fast.</a:t>
            </a:r>
          </a:p>
          <a:p>
            <a:pPr marL="450850" lvl="1" indent="-285750"/>
            <a:r>
              <a:rPr lang="en-US" dirty="0"/>
              <a:t>Curse of Dimensionality: KNN works well with small number of input variables but as the numbers of variables grow KNN algorithm struggles to predict the output of new data point.</a:t>
            </a:r>
          </a:p>
          <a:p>
            <a:pPr marL="450850" lvl="1" indent="-285750"/>
            <a:r>
              <a:rPr lang="en-US" dirty="0"/>
              <a:t>KNN needs homogeneous features: If you decide to build KNN using a common distance, like Euclidean or Manhattan distances, it is completely necessary that features have the same scale, since absolute differences in features weight the same, i.e., a given distance in feature 1 must means the same for feature 2.</a:t>
            </a:r>
          </a:p>
          <a:p>
            <a:pPr marL="450850" lvl="1" indent="-285750"/>
            <a:r>
              <a:rPr lang="en-US" dirty="0"/>
              <a:t>Optimal number of neighbors: One of the biggest issues with KNN is to choose the optimal number of neighbors to be consider while classifying the new data entry.</a:t>
            </a:r>
          </a:p>
          <a:p>
            <a:pPr marL="450850" lvl="1" indent="-285750"/>
            <a:r>
              <a:rPr lang="en-US" dirty="0"/>
              <a:t>Imbalanced data causes problems: KNN doesn’t perform well on imbalanced data. If we consider two classes, A and B, and the majority of the training data is labeled as A, then the model will ultimately give a lot of preference to A. This might result in getting the less common class B wrongly classified.</a:t>
            </a:r>
          </a:p>
          <a:p>
            <a:pPr marL="450850" lvl="1" indent="-285750"/>
            <a:r>
              <a:rPr lang="en-US" dirty="0"/>
              <a:t>Outlier sensitivity: KNN algorithm is very sensitive to outliers as it simply chose the neighbors based on distance criteria.</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10</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C326557C-FCC8-463A-BC65-2ED57DA3FCB5}"/>
              </a:ext>
            </a:extLst>
          </p:cNvPr>
          <p:cNvPicPr>
            <a:picLocks noChangeAspect="1"/>
          </p:cNvPicPr>
          <p:nvPr/>
        </p:nvPicPr>
        <p:blipFill>
          <a:blip r:embed="rId3"/>
          <a:stretch>
            <a:fillRect/>
          </a:stretch>
        </p:blipFill>
        <p:spPr>
          <a:xfrm>
            <a:off x="10229110" y="354997"/>
            <a:ext cx="1682642" cy="975445"/>
          </a:xfrm>
          <a:prstGeom prst="rect">
            <a:avLst/>
          </a:prstGeom>
        </p:spPr>
      </p:pic>
      <p:pic>
        <p:nvPicPr>
          <p:cNvPr id="5" name="Picture 4">
            <a:extLst>
              <a:ext uri="{FF2B5EF4-FFF2-40B4-BE49-F238E27FC236}">
                <a16:creationId xmlns:a16="http://schemas.microsoft.com/office/drawing/2014/main" id="{D2A4A39B-CF66-4475-B17A-BFFBC87883E3}"/>
              </a:ext>
            </a:extLst>
          </p:cNvPr>
          <p:cNvPicPr>
            <a:picLocks noChangeAspect="1"/>
          </p:cNvPicPr>
          <p:nvPr/>
        </p:nvPicPr>
        <p:blipFill>
          <a:blip r:embed="rId4"/>
          <a:stretch>
            <a:fillRect/>
          </a:stretch>
        </p:blipFill>
        <p:spPr>
          <a:xfrm>
            <a:off x="433923" y="6462561"/>
            <a:ext cx="1981372" cy="323116"/>
          </a:xfrm>
          <a:prstGeom prst="rect">
            <a:avLst/>
          </a:prstGeom>
        </p:spPr>
      </p:pic>
    </p:spTree>
    <p:extLst>
      <p:ext uri="{BB962C8B-B14F-4D97-AF65-F5344CB8AC3E}">
        <p14:creationId xmlns:p14="http://schemas.microsoft.com/office/powerpoint/2010/main" val="138306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Foundation of KNN</a:t>
            </a:r>
          </a:p>
        </p:txBody>
      </p:sp>
      <p:sp>
        <p:nvSpPr>
          <p:cNvPr id="3" name="Content Placeholder 2"/>
          <p:cNvSpPr>
            <a:spLocks noGrp="1"/>
          </p:cNvSpPr>
          <p:nvPr>
            <p:ph idx="1"/>
          </p:nvPr>
        </p:nvSpPr>
        <p:spPr>
          <a:xfrm>
            <a:off x="623887" y="1055802"/>
            <a:ext cx="10324199" cy="5300549"/>
          </a:xfrm>
        </p:spPr>
        <p:txBody>
          <a:bodyPr/>
          <a:lstStyle/>
          <a:p>
            <a:r>
              <a:rPr lang="en-US" dirty="0"/>
              <a:t>Very simple and intuitive algorithm:</a:t>
            </a:r>
          </a:p>
          <a:p>
            <a:pPr marL="342900" indent="-342900">
              <a:buFont typeface="+mj-lt"/>
              <a:buAutoNum type="arabicPeriod"/>
            </a:pPr>
            <a:r>
              <a:rPr lang="en-US" dirty="0"/>
              <a:t>Load the data</a:t>
            </a:r>
          </a:p>
          <a:p>
            <a:pPr marL="342900" indent="-342900">
              <a:buFont typeface="+mj-lt"/>
              <a:buAutoNum type="arabicPeriod"/>
            </a:pPr>
            <a:r>
              <a:rPr lang="en-US" dirty="0"/>
              <a:t>Initialize K to your chosen number of neighbors</a:t>
            </a:r>
          </a:p>
          <a:p>
            <a:pPr marL="342900" indent="-342900">
              <a:buFont typeface="+mj-lt"/>
              <a:buAutoNum type="arabicPeriod"/>
            </a:pPr>
            <a:r>
              <a:rPr lang="en-US" dirty="0"/>
              <a:t>For each example in the data</a:t>
            </a:r>
          </a:p>
          <a:p>
            <a:r>
              <a:rPr lang="en-US" dirty="0"/>
              <a:t>	3.1 Calculate the distance between the query example and current example from the data.</a:t>
            </a:r>
          </a:p>
          <a:p>
            <a:r>
              <a:rPr lang="en-US" dirty="0"/>
              <a:t>	3.2 Add the distance and the index of the example to an ordered collection</a:t>
            </a:r>
          </a:p>
          <a:p>
            <a:pPr marL="342900" indent="-342900">
              <a:buFont typeface="+mj-lt"/>
              <a:buAutoNum type="arabicPeriod" startAt="4"/>
            </a:pPr>
            <a:r>
              <a:rPr lang="en-US" dirty="0"/>
              <a:t>Sort the ordered collection of distances and indices from smallest to largest (in ascending order) by the distances</a:t>
            </a:r>
          </a:p>
          <a:p>
            <a:pPr marL="342900" indent="-342900">
              <a:buFont typeface="+mj-lt"/>
              <a:buAutoNum type="arabicPeriod" startAt="5"/>
            </a:pPr>
            <a:r>
              <a:rPr lang="en-US" dirty="0"/>
              <a:t>Pick the first K entries from the sorted collection</a:t>
            </a:r>
          </a:p>
          <a:p>
            <a:pPr marL="342900" indent="-342900">
              <a:buFont typeface="+mj-lt"/>
              <a:buAutoNum type="arabicPeriod" startAt="6"/>
            </a:pPr>
            <a:r>
              <a:rPr lang="en-US" dirty="0"/>
              <a:t>Get the labels of the selected K entries</a:t>
            </a:r>
          </a:p>
          <a:p>
            <a:r>
              <a:rPr lang="en-US" dirty="0"/>
              <a:t>	6.1 If regression, return the mean of the K labels</a:t>
            </a:r>
          </a:p>
          <a:p>
            <a:r>
              <a:rPr lang="en-US" dirty="0"/>
              <a:t>	6.2 If classification, return the mode of the K labels</a:t>
            </a:r>
          </a:p>
          <a:p>
            <a:r>
              <a:rPr lang="en-US" sz="1600" dirty="0"/>
              <a:t>	Note: A number that appears most often is the mode</a:t>
            </a:r>
          </a:p>
          <a:p>
            <a:endParaRPr lang="en-US" dirty="0"/>
          </a:p>
          <a:p>
            <a:endParaRPr lang="en-US" dirty="0"/>
          </a:p>
          <a:p>
            <a:r>
              <a:rPr lang="en-US" dirty="0"/>
              <a:t> </a:t>
            </a:r>
            <a:endParaRPr lang="en-US" sz="12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11</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883BB15B-27EF-4814-9B2D-C21F8065CB03}"/>
              </a:ext>
            </a:extLst>
          </p:cNvPr>
          <p:cNvPicPr>
            <a:picLocks noChangeAspect="1"/>
          </p:cNvPicPr>
          <p:nvPr/>
        </p:nvPicPr>
        <p:blipFill>
          <a:blip r:embed="rId3"/>
          <a:stretch>
            <a:fillRect/>
          </a:stretch>
        </p:blipFill>
        <p:spPr>
          <a:xfrm>
            <a:off x="10477951" y="235481"/>
            <a:ext cx="1682642" cy="975445"/>
          </a:xfrm>
          <a:prstGeom prst="rect">
            <a:avLst/>
          </a:prstGeom>
        </p:spPr>
      </p:pic>
      <p:pic>
        <p:nvPicPr>
          <p:cNvPr id="5" name="Picture 4">
            <a:extLst>
              <a:ext uri="{FF2B5EF4-FFF2-40B4-BE49-F238E27FC236}">
                <a16:creationId xmlns:a16="http://schemas.microsoft.com/office/drawing/2014/main" id="{685E1674-C401-4AB2-A454-2F5DB0268874}"/>
              </a:ext>
            </a:extLst>
          </p:cNvPr>
          <p:cNvPicPr>
            <a:picLocks noChangeAspect="1"/>
          </p:cNvPicPr>
          <p:nvPr/>
        </p:nvPicPr>
        <p:blipFill>
          <a:blip r:embed="rId4"/>
          <a:stretch>
            <a:fillRect/>
          </a:stretch>
        </p:blipFill>
        <p:spPr>
          <a:xfrm>
            <a:off x="483618" y="6435430"/>
            <a:ext cx="1981372" cy="323116"/>
          </a:xfrm>
          <a:prstGeom prst="rect">
            <a:avLst/>
          </a:prstGeom>
        </p:spPr>
      </p:pic>
    </p:spTree>
    <p:extLst>
      <p:ext uri="{BB962C8B-B14F-4D97-AF65-F5344CB8AC3E}">
        <p14:creationId xmlns:p14="http://schemas.microsoft.com/office/powerpoint/2010/main" val="14624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a:t>
            </a:r>
            <a:r>
              <a:rPr lang="en-US" dirty="0" err="1"/>
              <a:t>Neighbours</a:t>
            </a:r>
            <a:r>
              <a:rPr lang="en-US" dirty="0"/>
              <a:t> Uses</a:t>
            </a:r>
          </a:p>
        </p:txBody>
      </p:sp>
      <p:sp>
        <p:nvSpPr>
          <p:cNvPr id="3" name="Content Placeholder 2"/>
          <p:cNvSpPr>
            <a:spLocks noGrp="1"/>
          </p:cNvSpPr>
          <p:nvPr>
            <p:ph idx="1"/>
          </p:nvPr>
        </p:nvSpPr>
        <p:spPr>
          <a:xfrm>
            <a:off x="623888" y="1202636"/>
            <a:ext cx="9434512" cy="4790392"/>
          </a:xfrm>
        </p:spPr>
        <p:txBody>
          <a:bodyPr/>
          <a:lstStyle/>
          <a:p>
            <a:pPr marL="285750" indent="-285750">
              <a:buFont typeface="Arial" panose="020B0604020202020204" pitchFamily="34" charset="0"/>
              <a:buChar char="•"/>
            </a:pPr>
            <a:r>
              <a:rPr lang="en-US" dirty="0"/>
              <a:t>used by online recommendation systems ("people who viewed/purchased/listened to this movie/item/tune also ...") </a:t>
            </a:r>
          </a:p>
          <a:p>
            <a:pPr marL="285750" indent="-285750">
              <a:buFont typeface="Arial" panose="020B0604020202020204" pitchFamily="34" charset="0"/>
              <a:buChar char="•"/>
            </a:pPr>
            <a:r>
              <a:rPr lang="en-US" dirty="0"/>
              <a:t>where data set is continuously updated with new entries (e.g., new items for sale at Amazon, new movies to view at Netflix, new clips at </a:t>
            </a:r>
            <a:r>
              <a:rPr lang="en-US" dirty="0" err="1"/>
              <a:t>Youtube</a:t>
            </a:r>
            <a:r>
              <a:rPr lang="en-US" dirty="0"/>
              <a:t>, new music at Spotify or Pandora). </a:t>
            </a:r>
          </a:p>
          <a:p>
            <a:pPr marL="285750" indent="-285750">
              <a:buFont typeface="Arial" panose="020B0604020202020204" pitchFamily="34" charset="0"/>
              <a:buChar char="•"/>
            </a:pPr>
            <a:r>
              <a:rPr lang="en-US" dirty="0"/>
              <a:t>is most useful for large, continuously changing datasets with few attributes that are commonly queried. </a:t>
            </a:r>
          </a:p>
          <a:p>
            <a:pPr marL="285750" indent="-285750">
              <a:buFont typeface="Arial" panose="020B0604020202020204" pitchFamily="34" charset="0"/>
              <a:buChar char="•"/>
            </a:pPr>
            <a:r>
              <a:rPr lang="en-US" dirty="0"/>
              <a:t>good even if a large set of attributes exist - for example, books have a year of publication, author/s, publisher, title, edition, ISBN, selling price, etc. </a:t>
            </a:r>
          </a:p>
          <a:p>
            <a:pPr marL="285750" indent="-285750">
              <a:buFont typeface="Arial" panose="020B0604020202020204" pitchFamily="34" charset="0"/>
              <a:buChar char="•"/>
            </a:pPr>
            <a:r>
              <a:rPr lang="en-US" dirty="0"/>
              <a:t>recommendation queries rely on far fewer attributes - e.g., purchase or viewing co-occurrence data, and user ratings of items purchased/viewed</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12</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09B6F9CA-4300-4736-BCE0-6AFCA9F8AFF8}"/>
              </a:ext>
            </a:extLst>
          </p:cNvPr>
          <p:cNvPicPr>
            <a:picLocks noChangeAspect="1"/>
          </p:cNvPicPr>
          <p:nvPr/>
        </p:nvPicPr>
        <p:blipFill>
          <a:blip r:embed="rId3"/>
          <a:stretch>
            <a:fillRect/>
          </a:stretch>
        </p:blipFill>
        <p:spPr>
          <a:xfrm>
            <a:off x="10319621" y="356339"/>
            <a:ext cx="1682642" cy="975445"/>
          </a:xfrm>
          <a:prstGeom prst="rect">
            <a:avLst/>
          </a:prstGeom>
        </p:spPr>
      </p:pic>
      <p:pic>
        <p:nvPicPr>
          <p:cNvPr id="5" name="Picture 4">
            <a:extLst>
              <a:ext uri="{FF2B5EF4-FFF2-40B4-BE49-F238E27FC236}">
                <a16:creationId xmlns:a16="http://schemas.microsoft.com/office/drawing/2014/main" id="{4D33B904-7EA4-4DFD-9E1D-848D0C327186}"/>
              </a:ext>
            </a:extLst>
          </p:cNvPr>
          <p:cNvPicPr>
            <a:picLocks noChangeAspect="1"/>
          </p:cNvPicPr>
          <p:nvPr/>
        </p:nvPicPr>
        <p:blipFill>
          <a:blip r:embed="rId4"/>
          <a:stretch>
            <a:fillRect/>
          </a:stretch>
        </p:blipFill>
        <p:spPr>
          <a:xfrm>
            <a:off x="557626" y="6321785"/>
            <a:ext cx="1981372" cy="323116"/>
          </a:xfrm>
          <a:prstGeom prst="rect">
            <a:avLst/>
          </a:prstGeom>
        </p:spPr>
      </p:pic>
    </p:spTree>
    <p:extLst>
      <p:ext uri="{BB962C8B-B14F-4D97-AF65-F5344CB8AC3E}">
        <p14:creationId xmlns:p14="http://schemas.microsoft.com/office/powerpoint/2010/main" val="72672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935D4C-DE41-4C2F-AB71-6D02423E8C21}"/>
              </a:ext>
            </a:extLst>
          </p:cNvPr>
          <p:cNvSpPr>
            <a:spLocks noGrp="1"/>
          </p:cNvSpPr>
          <p:nvPr>
            <p:ph type="sldNum" sz="quarter" idx="12"/>
          </p:nvPr>
        </p:nvSpPr>
        <p:spPr/>
        <p:txBody>
          <a:bodyPr/>
          <a:lstStyle/>
          <a:p>
            <a:fld id="{04095909-DC86-4C28-AD6E-431C997D4893}" type="slidenum">
              <a:rPr lang="en-US" noProof="0" smtClean="0"/>
              <a:t>13</a:t>
            </a:fld>
            <a:endParaRPr lang="en-US" noProof="0" dirty="0"/>
          </a:p>
        </p:txBody>
      </p:sp>
      <p:sp>
        <p:nvSpPr>
          <p:cNvPr id="3" name="Date Placeholder 2">
            <a:extLst>
              <a:ext uri="{FF2B5EF4-FFF2-40B4-BE49-F238E27FC236}">
                <a16:creationId xmlns:a16="http://schemas.microsoft.com/office/drawing/2014/main" id="{85428E4C-6B72-431D-A4C7-E4BA2D5A51D5}"/>
              </a:ext>
            </a:extLst>
          </p:cNvPr>
          <p:cNvSpPr>
            <a:spLocks noGrp="1"/>
          </p:cNvSpPr>
          <p:nvPr>
            <p:ph type="dt" sz="half" idx="2"/>
          </p:nvPr>
        </p:nvSpPr>
        <p:spPr/>
        <p:txBody>
          <a:bodyPr/>
          <a:lstStyle/>
          <a:p>
            <a:fld id="{D22C19FE-D082-4640-BFED-203C0E583774}" type="datetime4">
              <a:rPr lang="en-US" noProof="0" smtClean="0"/>
              <a:t>March 2, 2020</a:t>
            </a:fld>
            <a:endParaRPr lang="en-US" noProof="0" dirty="0"/>
          </a:p>
        </p:txBody>
      </p:sp>
      <p:pic>
        <p:nvPicPr>
          <p:cNvPr id="4" name="Picture 3">
            <a:extLst>
              <a:ext uri="{FF2B5EF4-FFF2-40B4-BE49-F238E27FC236}">
                <a16:creationId xmlns:a16="http://schemas.microsoft.com/office/drawing/2014/main" id="{4A58BDCC-D16A-4292-B593-5E041AF9FF2F}"/>
              </a:ext>
            </a:extLst>
          </p:cNvPr>
          <p:cNvPicPr>
            <a:picLocks noChangeAspect="1"/>
          </p:cNvPicPr>
          <p:nvPr/>
        </p:nvPicPr>
        <p:blipFill>
          <a:blip r:embed="rId2"/>
          <a:stretch>
            <a:fillRect/>
          </a:stretch>
        </p:blipFill>
        <p:spPr>
          <a:xfrm>
            <a:off x="10229110" y="99454"/>
            <a:ext cx="1682642" cy="975445"/>
          </a:xfrm>
          <a:prstGeom prst="rect">
            <a:avLst/>
          </a:prstGeom>
        </p:spPr>
      </p:pic>
      <p:pic>
        <p:nvPicPr>
          <p:cNvPr id="5" name="Picture 4">
            <a:extLst>
              <a:ext uri="{FF2B5EF4-FFF2-40B4-BE49-F238E27FC236}">
                <a16:creationId xmlns:a16="http://schemas.microsoft.com/office/drawing/2014/main" id="{CFA18ABC-1C6C-4E46-AFFF-27400C0408DB}"/>
              </a:ext>
            </a:extLst>
          </p:cNvPr>
          <p:cNvPicPr>
            <a:picLocks noChangeAspect="1"/>
          </p:cNvPicPr>
          <p:nvPr/>
        </p:nvPicPr>
        <p:blipFill>
          <a:blip r:embed="rId3"/>
          <a:stretch>
            <a:fillRect/>
          </a:stretch>
        </p:blipFill>
        <p:spPr>
          <a:xfrm>
            <a:off x="288910" y="6393421"/>
            <a:ext cx="1987468" cy="323116"/>
          </a:xfrm>
          <a:prstGeom prst="rect">
            <a:avLst/>
          </a:prstGeom>
        </p:spPr>
      </p:pic>
      <p:pic>
        <p:nvPicPr>
          <p:cNvPr id="6" name="Picture 5">
            <a:extLst>
              <a:ext uri="{FF2B5EF4-FFF2-40B4-BE49-F238E27FC236}">
                <a16:creationId xmlns:a16="http://schemas.microsoft.com/office/drawing/2014/main" id="{71231C1B-3119-4C45-8E21-C468EB8B901F}"/>
              </a:ext>
            </a:extLst>
          </p:cNvPr>
          <p:cNvPicPr>
            <a:picLocks noChangeAspect="1"/>
          </p:cNvPicPr>
          <p:nvPr/>
        </p:nvPicPr>
        <p:blipFill>
          <a:blip r:embed="rId4"/>
          <a:stretch>
            <a:fillRect/>
          </a:stretch>
        </p:blipFill>
        <p:spPr>
          <a:xfrm>
            <a:off x="1282644" y="3429000"/>
            <a:ext cx="8864352" cy="835224"/>
          </a:xfrm>
          <a:prstGeom prst="rect">
            <a:avLst/>
          </a:prstGeom>
        </p:spPr>
      </p:pic>
      <p:pic>
        <p:nvPicPr>
          <p:cNvPr id="7" name="Picture 6">
            <a:extLst>
              <a:ext uri="{FF2B5EF4-FFF2-40B4-BE49-F238E27FC236}">
                <a16:creationId xmlns:a16="http://schemas.microsoft.com/office/drawing/2014/main" id="{777B5AFB-8EC9-4A2B-AC27-D0F88D514B6B}"/>
              </a:ext>
            </a:extLst>
          </p:cNvPr>
          <p:cNvPicPr>
            <a:picLocks noChangeAspect="1"/>
          </p:cNvPicPr>
          <p:nvPr/>
        </p:nvPicPr>
        <p:blipFill>
          <a:blip r:embed="rId5"/>
          <a:stretch>
            <a:fillRect/>
          </a:stretch>
        </p:blipFill>
        <p:spPr>
          <a:xfrm>
            <a:off x="1112446" y="1606138"/>
            <a:ext cx="7840136" cy="1822862"/>
          </a:xfrm>
          <a:prstGeom prst="rect">
            <a:avLst/>
          </a:prstGeom>
        </p:spPr>
      </p:pic>
    </p:spTree>
    <p:extLst>
      <p:ext uri="{BB962C8B-B14F-4D97-AF65-F5344CB8AC3E}">
        <p14:creationId xmlns:p14="http://schemas.microsoft.com/office/powerpoint/2010/main" val="359640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5D4014-FFFB-47EC-9D5D-4EC640DA7B21}"/>
              </a:ext>
            </a:extLst>
          </p:cNvPr>
          <p:cNvSpPr>
            <a:spLocks noGrp="1"/>
          </p:cNvSpPr>
          <p:nvPr>
            <p:ph type="sldNum" sz="quarter" idx="12"/>
          </p:nvPr>
        </p:nvSpPr>
        <p:spPr/>
        <p:txBody>
          <a:bodyPr/>
          <a:lstStyle/>
          <a:p>
            <a:fld id="{04095909-DC86-4C28-AD6E-431C997D4893}" type="slidenum">
              <a:rPr lang="en-US" noProof="0" smtClean="0"/>
              <a:t>2</a:t>
            </a:fld>
            <a:endParaRPr lang="en-US" noProof="0" dirty="0"/>
          </a:p>
        </p:txBody>
      </p:sp>
      <p:sp>
        <p:nvSpPr>
          <p:cNvPr id="3" name="Date Placeholder 2">
            <a:extLst>
              <a:ext uri="{FF2B5EF4-FFF2-40B4-BE49-F238E27FC236}">
                <a16:creationId xmlns:a16="http://schemas.microsoft.com/office/drawing/2014/main" id="{51D6CBAB-F9AF-4EF9-85E4-C8224FF1316C}"/>
              </a:ext>
            </a:extLst>
          </p:cNvPr>
          <p:cNvSpPr>
            <a:spLocks noGrp="1"/>
          </p:cNvSpPr>
          <p:nvPr>
            <p:ph type="dt" sz="half" idx="2"/>
          </p:nvPr>
        </p:nvSpPr>
        <p:spPr/>
        <p:txBody>
          <a:bodyPr/>
          <a:lstStyle/>
          <a:p>
            <a:fld id="{D22C19FE-D082-4640-BFED-203C0E583774}" type="datetime4">
              <a:rPr lang="en-US" noProof="0" smtClean="0"/>
              <a:t>March 2, 2020</a:t>
            </a:fld>
            <a:endParaRPr lang="en-US" noProof="0" dirty="0"/>
          </a:p>
        </p:txBody>
      </p:sp>
      <p:pic>
        <p:nvPicPr>
          <p:cNvPr id="4" name="Picture 3">
            <a:extLst>
              <a:ext uri="{FF2B5EF4-FFF2-40B4-BE49-F238E27FC236}">
                <a16:creationId xmlns:a16="http://schemas.microsoft.com/office/drawing/2014/main" id="{5C780D94-A5F1-462C-AE81-36E40EE061B3}"/>
              </a:ext>
            </a:extLst>
          </p:cNvPr>
          <p:cNvPicPr>
            <a:picLocks noChangeAspect="1"/>
          </p:cNvPicPr>
          <p:nvPr/>
        </p:nvPicPr>
        <p:blipFill>
          <a:blip r:embed="rId2"/>
          <a:stretch>
            <a:fillRect/>
          </a:stretch>
        </p:blipFill>
        <p:spPr>
          <a:xfrm>
            <a:off x="1157812" y="338060"/>
            <a:ext cx="9876376" cy="6181880"/>
          </a:xfrm>
          <a:prstGeom prst="rect">
            <a:avLst/>
          </a:prstGeom>
        </p:spPr>
      </p:pic>
      <p:pic>
        <p:nvPicPr>
          <p:cNvPr id="5" name="Picture 4">
            <a:extLst>
              <a:ext uri="{FF2B5EF4-FFF2-40B4-BE49-F238E27FC236}">
                <a16:creationId xmlns:a16="http://schemas.microsoft.com/office/drawing/2014/main" id="{8BC47B8B-AB15-4FE7-8A81-6D0E2C27715B}"/>
              </a:ext>
            </a:extLst>
          </p:cNvPr>
          <p:cNvPicPr>
            <a:picLocks noChangeAspect="1"/>
          </p:cNvPicPr>
          <p:nvPr/>
        </p:nvPicPr>
        <p:blipFill>
          <a:blip r:embed="rId3"/>
          <a:stretch>
            <a:fillRect/>
          </a:stretch>
        </p:blipFill>
        <p:spPr>
          <a:xfrm>
            <a:off x="10229110" y="338060"/>
            <a:ext cx="1682642" cy="975445"/>
          </a:xfrm>
          <a:prstGeom prst="rect">
            <a:avLst/>
          </a:prstGeom>
        </p:spPr>
      </p:pic>
      <p:pic>
        <p:nvPicPr>
          <p:cNvPr id="6" name="Picture 5">
            <a:extLst>
              <a:ext uri="{FF2B5EF4-FFF2-40B4-BE49-F238E27FC236}">
                <a16:creationId xmlns:a16="http://schemas.microsoft.com/office/drawing/2014/main" id="{7E3DE9EF-21FF-4178-B04D-ACEA428C5FB4}"/>
              </a:ext>
            </a:extLst>
          </p:cNvPr>
          <p:cNvPicPr>
            <a:picLocks noChangeAspect="1"/>
          </p:cNvPicPr>
          <p:nvPr/>
        </p:nvPicPr>
        <p:blipFill>
          <a:blip r:embed="rId4"/>
          <a:stretch>
            <a:fillRect/>
          </a:stretch>
        </p:blipFill>
        <p:spPr>
          <a:xfrm>
            <a:off x="405080" y="6358382"/>
            <a:ext cx="1981372" cy="323116"/>
          </a:xfrm>
          <a:prstGeom prst="rect">
            <a:avLst/>
          </a:prstGeom>
        </p:spPr>
      </p:pic>
    </p:spTree>
    <p:extLst>
      <p:ext uri="{BB962C8B-B14F-4D97-AF65-F5344CB8AC3E}">
        <p14:creationId xmlns:p14="http://schemas.microsoft.com/office/powerpoint/2010/main" val="3889052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Classification Problem</a:t>
            </a:r>
          </a:p>
        </p:txBody>
      </p:sp>
      <p:sp>
        <p:nvSpPr>
          <p:cNvPr id="3" name="Content Placeholder 2"/>
          <p:cNvSpPr>
            <a:spLocks noGrp="1"/>
          </p:cNvSpPr>
          <p:nvPr>
            <p:ph idx="1"/>
          </p:nvPr>
        </p:nvSpPr>
        <p:spPr>
          <a:xfrm>
            <a:off x="623887" y="1051034"/>
            <a:ext cx="9235221" cy="5305317"/>
          </a:xfrm>
        </p:spPr>
        <p:txBody>
          <a:bodyPr/>
          <a:lstStyle/>
          <a:p>
            <a:pPr marL="285750" indent="-285750">
              <a:buFont typeface="Arial" panose="020B0604020202020204" pitchFamily="34" charset="0"/>
              <a:buChar char="•"/>
            </a:pPr>
            <a:r>
              <a:rPr lang="en-US" dirty="0"/>
              <a:t>Classification can be performed on structured or unstructured data. </a:t>
            </a:r>
          </a:p>
          <a:p>
            <a:pPr marL="285750" indent="-285750">
              <a:buFont typeface="Arial" panose="020B0604020202020204" pitchFamily="34" charset="0"/>
              <a:buChar char="•"/>
            </a:pPr>
            <a:r>
              <a:rPr lang="en-US" dirty="0"/>
              <a:t>Classification is a technique where we categorize data into a given number of classes.</a:t>
            </a:r>
          </a:p>
          <a:p>
            <a:pPr marL="285750" indent="-285750">
              <a:buFont typeface="Arial" panose="020B0604020202020204" pitchFamily="34" charset="0"/>
              <a:buChar char="•"/>
            </a:pPr>
            <a:r>
              <a:rPr lang="en-US" dirty="0"/>
              <a:t>The main goal of a classification problem is to identify the category/class to which a new data will fall under.</a:t>
            </a:r>
          </a:p>
          <a:p>
            <a:pPr marL="285750" indent="-285750">
              <a:buFont typeface="Arial" panose="020B0604020202020204" pitchFamily="34" charset="0"/>
              <a:buChar char="•"/>
            </a:pPr>
            <a:r>
              <a:rPr lang="en-US" dirty="0"/>
              <a:t>K-Nearest </a:t>
            </a:r>
            <a:r>
              <a:rPr lang="en-US" dirty="0" err="1"/>
              <a:t>Neighbours</a:t>
            </a:r>
            <a:r>
              <a:rPr lang="en-US" dirty="0"/>
              <a:t> is one of the most used classification algorithm</a:t>
            </a:r>
          </a:p>
          <a:p>
            <a:pPr marL="285750" indent="-285750">
              <a:buFont typeface="Arial" panose="020B0604020202020204" pitchFamily="34" charset="0"/>
              <a:buChar char="•"/>
            </a:pPr>
            <a:r>
              <a:rPr lang="en-US" dirty="0"/>
              <a:t>Others are: </a:t>
            </a:r>
          </a:p>
          <a:p>
            <a:pPr marL="681038" lvl="2" indent="-285750"/>
            <a:r>
              <a:rPr lang="en-US" sz="1800" dirty="0"/>
              <a:t>Logistic Regression</a:t>
            </a:r>
          </a:p>
          <a:p>
            <a:pPr marL="681038" lvl="2" indent="-285750"/>
            <a:r>
              <a:rPr lang="en-US" sz="1800" dirty="0"/>
              <a:t>Naïve Bayes</a:t>
            </a:r>
          </a:p>
          <a:p>
            <a:pPr marL="681038" lvl="2" indent="-285750"/>
            <a:r>
              <a:rPr lang="en-US" sz="1800" dirty="0"/>
              <a:t>Stochastic Gradient Descent</a:t>
            </a:r>
          </a:p>
          <a:p>
            <a:pPr marL="681038" lvl="2" indent="-285750"/>
            <a:r>
              <a:rPr lang="en-US" sz="1800" dirty="0"/>
              <a:t>Decision Tree</a:t>
            </a:r>
          </a:p>
          <a:p>
            <a:pPr marL="681038" lvl="2" indent="-285750"/>
            <a:r>
              <a:rPr lang="en-US" sz="1800" dirty="0"/>
              <a:t>Random Forest</a:t>
            </a:r>
          </a:p>
          <a:p>
            <a:pPr marL="681038" lvl="2" indent="-285750"/>
            <a:r>
              <a:rPr lang="en-US" sz="1800" dirty="0"/>
              <a:t>Support Vector Machine (subject of a previous presentation)</a:t>
            </a:r>
          </a:p>
        </p:txBody>
      </p:sp>
      <p:sp>
        <p:nvSpPr>
          <p:cNvPr id="6" name="Slide Number Placeholder 5"/>
          <p:cNvSpPr>
            <a:spLocks noGrp="1"/>
          </p:cNvSpPr>
          <p:nvPr>
            <p:ph type="sldNum" sz="quarter" idx="12"/>
          </p:nvPr>
        </p:nvSpPr>
        <p:spPr/>
        <p:txBody>
          <a:bodyPr/>
          <a:lstStyle/>
          <a:p>
            <a:fld id="{04095909-DC86-4C28-AD6E-431C997D4893}" type="slidenum">
              <a:rPr lang="en-US" smtClean="0"/>
              <a:pPr/>
              <a:t>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sp>
        <p:nvSpPr>
          <p:cNvPr id="4" name="Rectangle 3">
            <a:extLst>
              <a:ext uri="{FF2B5EF4-FFF2-40B4-BE49-F238E27FC236}">
                <a16:creationId xmlns:a16="http://schemas.microsoft.com/office/drawing/2014/main" id="{141751AA-6556-4CCC-BC0F-B35078012E1F}"/>
              </a:ext>
            </a:extLst>
          </p:cNvPr>
          <p:cNvSpPr/>
          <p:nvPr/>
        </p:nvSpPr>
        <p:spPr>
          <a:xfrm>
            <a:off x="10316308" y="175846"/>
            <a:ext cx="1680222" cy="977093"/>
          </a:xfrm>
          <a:prstGeom prst="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1203BFA4-5686-4B7A-B277-65AE593A6D42}"/>
              </a:ext>
            </a:extLst>
          </p:cNvPr>
          <p:cNvPicPr>
            <a:picLocks noChangeAspect="1"/>
          </p:cNvPicPr>
          <p:nvPr/>
        </p:nvPicPr>
        <p:blipFill>
          <a:blip r:embed="rId3"/>
          <a:stretch>
            <a:fillRect/>
          </a:stretch>
        </p:blipFill>
        <p:spPr>
          <a:xfrm>
            <a:off x="95993" y="6359038"/>
            <a:ext cx="1981372" cy="323116"/>
          </a:xfrm>
          <a:prstGeom prst="rect">
            <a:avLst/>
          </a:prstGeom>
        </p:spPr>
      </p:pic>
    </p:spTree>
    <p:extLst>
      <p:ext uri="{BB962C8B-B14F-4D97-AF65-F5344CB8AC3E}">
        <p14:creationId xmlns:p14="http://schemas.microsoft.com/office/powerpoint/2010/main" val="31990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Classification Terms</a:t>
            </a:r>
          </a:p>
        </p:txBody>
      </p:sp>
      <p:sp>
        <p:nvSpPr>
          <p:cNvPr id="3" name="Content Placeholder 2"/>
          <p:cNvSpPr>
            <a:spLocks noGrp="1"/>
          </p:cNvSpPr>
          <p:nvPr>
            <p:ph idx="1"/>
          </p:nvPr>
        </p:nvSpPr>
        <p:spPr>
          <a:xfrm>
            <a:off x="623887" y="1051034"/>
            <a:ext cx="9235221" cy="5305317"/>
          </a:xfrm>
        </p:spPr>
        <p:txBody>
          <a:bodyPr/>
          <a:lstStyle/>
          <a:p>
            <a:pPr marL="285750" indent="-285750">
              <a:buFont typeface="Arial" panose="020B0604020202020204" pitchFamily="34" charset="0"/>
              <a:buChar char="•"/>
            </a:pPr>
            <a:r>
              <a:rPr lang="en-US" i="1" dirty="0"/>
              <a:t>Classifier</a:t>
            </a:r>
            <a:r>
              <a:rPr lang="en-US" dirty="0"/>
              <a:t>: An algorithm that maps the input data to a specific category.</a:t>
            </a:r>
          </a:p>
          <a:p>
            <a:pPr marL="285750" indent="-285750">
              <a:buFont typeface="Arial" panose="020B0604020202020204" pitchFamily="34" charset="0"/>
              <a:buChar char="•"/>
            </a:pPr>
            <a:r>
              <a:rPr lang="en-US" i="1" dirty="0"/>
              <a:t>Classification model</a:t>
            </a:r>
            <a:r>
              <a:rPr lang="en-US" dirty="0"/>
              <a:t>: A classification model tries to draw some conclusion from the input values given for training. It will predict the class labels/categories for the new data.</a:t>
            </a:r>
          </a:p>
          <a:p>
            <a:pPr marL="285750" indent="-285750">
              <a:buFont typeface="Arial" panose="020B0604020202020204" pitchFamily="34" charset="0"/>
              <a:buChar char="•"/>
            </a:pPr>
            <a:r>
              <a:rPr lang="en-US" i="1" dirty="0"/>
              <a:t>Feature</a:t>
            </a:r>
            <a:r>
              <a:rPr lang="en-US" dirty="0"/>
              <a:t>: A feature is an individual measurable property of a phenomenon being observed.</a:t>
            </a:r>
          </a:p>
          <a:p>
            <a:pPr marL="285750" indent="-285750">
              <a:buFont typeface="Arial" panose="020B0604020202020204" pitchFamily="34" charset="0"/>
              <a:buChar char="•"/>
            </a:pPr>
            <a:r>
              <a:rPr lang="en-US" i="1" dirty="0"/>
              <a:t>Binary Classification</a:t>
            </a:r>
            <a:r>
              <a:rPr lang="en-US" dirty="0"/>
              <a:t>: Classification task with two possible outcomes. </a:t>
            </a:r>
            <a:r>
              <a:rPr lang="en-US" dirty="0" err="1"/>
              <a:t>Eg</a:t>
            </a:r>
            <a:r>
              <a:rPr lang="en-US" dirty="0"/>
              <a:t>: Gender classification (Male / Female)</a:t>
            </a:r>
          </a:p>
          <a:p>
            <a:pPr marL="285750" indent="-285750">
              <a:buFont typeface="Arial" panose="020B0604020202020204" pitchFamily="34" charset="0"/>
              <a:buChar char="•"/>
            </a:pPr>
            <a:r>
              <a:rPr lang="en-US" i="1" dirty="0"/>
              <a:t>Multi class classification</a:t>
            </a:r>
            <a:r>
              <a:rPr lang="en-US" dirty="0"/>
              <a:t>: Classification with more than two classes. In multi class classification each sample is assigned to one and only one target label. </a:t>
            </a:r>
            <a:r>
              <a:rPr lang="en-US" dirty="0" err="1"/>
              <a:t>Eg</a:t>
            </a:r>
            <a:r>
              <a:rPr lang="en-US" dirty="0"/>
              <a:t>: An animal can be cat or dog but not both at the same time</a:t>
            </a:r>
          </a:p>
          <a:p>
            <a:pPr marL="285750" indent="-285750">
              <a:buFont typeface="Arial" panose="020B0604020202020204" pitchFamily="34" charset="0"/>
              <a:buChar char="•"/>
            </a:pPr>
            <a:r>
              <a:rPr lang="en-US" i="1" dirty="0"/>
              <a:t>Multi label classification</a:t>
            </a:r>
            <a:r>
              <a:rPr lang="en-US" dirty="0"/>
              <a:t>: Classification task where each sample is mapped to a set of target labels (more than one class). </a:t>
            </a:r>
            <a:r>
              <a:rPr lang="en-US" dirty="0" err="1"/>
              <a:t>Eg</a:t>
            </a:r>
            <a:r>
              <a:rPr lang="en-US" dirty="0"/>
              <a:t>: A news article can be about sports, a person, and location at the same time.</a:t>
            </a:r>
            <a:endParaRPr lang="en-US" sz="18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A4519F8C-442F-4913-9B66-2F843F94E8FC}"/>
              </a:ext>
            </a:extLst>
          </p:cNvPr>
          <p:cNvPicPr>
            <a:picLocks noChangeAspect="1"/>
          </p:cNvPicPr>
          <p:nvPr/>
        </p:nvPicPr>
        <p:blipFill>
          <a:blip r:embed="rId3"/>
          <a:stretch>
            <a:fillRect/>
          </a:stretch>
        </p:blipFill>
        <p:spPr>
          <a:xfrm>
            <a:off x="10229110" y="175846"/>
            <a:ext cx="1682642" cy="975445"/>
          </a:xfrm>
          <a:prstGeom prst="rect">
            <a:avLst/>
          </a:prstGeom>
        </p:spPr>
      </p:pic>
      <p:pic>
        <p:nvPicPr>
          <p:cNvPr id="5" name="Picture 4">
            <a:extLst>
              <a:ext uri="{FF2B5EF4-FFF2-40B4-BE49-F238E27FC236}">
                <a16:creationId xmlns:a16="http://schemas.microsoft.com/office/drawing/2014/main" id="{94C83C07-FEF9-4852-8182-107AD63340E3}"/>
              </a:ext>
            </a:extLst>
          </p:cNvPr>
          <p:cNvPicPr>
            <a:picLocks noChangeAspect="1"/>
          </p:cNvPicPr>
          <p:nvPr/>
        </p:nvPicPr>
        <p:blipFill>
          <a:blip r:embed="rId4"/>
          <a:stretch>
            <a:fillRect/>
          </a:stretch>
        </p:blipFill>
        <p:spPr>
          <a:xfrm>
            <a:off x="623887" y="6435430"/>
            <a:ext cx="1981372" cy="323116"/>
          </a:xfrm>
          <a:prstGeom prst="rect">
            <a:avLst/>
          </a:prstGeom>
        </p:spPr>
      </p:pic>
    </p:spTree>
    <p:extLst>
      <p:ext uri="{BB962C8B-B14F-4D97-AF65-F5344CB8AC3E}">
        <p14:creationId xmlns:p14="http://schemas.microsoft.com/office/powerpoint/2010/main" val="215954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Classification Model</a:t>
            </a:r>
          </a:p>
        </p:txBody>
      </p:sp>
      <p:sp>
        <p:nvSpPr>
          <p:cNvPr id="3" name="Content Placeholder 2"/>
          <p:cNvSpPr>
            <a:spLocks noGrp="1"/>
          </p:cNvSpPr>
          <p:nvPr>
            <p:ph idx="1"/>
          </p:nvPr>
        </p:nvSpPr>
        <p:spPr>
          <a:xfrm>
            <a:off x="623887" y="1051034"/>
            <a:ext cx="9235221" cy="5305317"/>
          </a:xfrm>
        </p:spPr>
        <p:txBody>
          <a:bodyPr/>
          <a:lstStyle/>
          <a:p>
            <a:r>
              <a:rPr lang="en-US" i="1" dirty="0"/>
              <a:t>There are 4 steps required by the building of a classification model:</a:t>
            </a:r>
          </a:p>
          <a:p>
            <a:pPr marL="285750" indent="-285750">
              <a:buFont typeface="Arial" panose="020B0604020202020204" pitchFamily="34" charset="0"/>
              <a:buChar char="•"/>
            </a:pPr>
            <a:endParaRPr lang="en-US" i="1" dirty="0"/>
          </a:p>
          <a:p>
            <a:pPr marL="930275" lvl="3" indent="-342900">
              <a:buFont typeface="+mj-lt"/>
              <a:buAutoNum type="arabicPeriod"/>
            </a:pPr>
            <a:r>
              <a:rPr lang="en-US" sz="1800" b="1" i="1" dirty="0"/>
              <a:t>Initialize</a:t>
            </a:r>
            <a:r>
              <a:rPr lang="en-US" sz="1800" i="1" dirty="0"/>
              <a:t> the classifier to be used.</a:t>
            </a:r>
          </a:p>
          <a:p>
            <a:pPr marL="930275" lvl="3" indent="-342900">
              <a:buFont typeface="+mj-lt"/>
              <a:buAutoNum type="arabicPeriod"/>
            </a:pPr>
            <a:endParaRPr lang="en-US" sz="1800" i="1" dirty="0"/>
          </a:p>
          <a:p>
            <a:pPr marL="930275" lvl="3" indent="-342900">
              <a:buFont typeface="+mj-lt"/>
              <a:buAutoNum type="arabicPeriod"/>
            </a:pPr>
            <a:r>
              <a:rPr lang="en-US" sz="1800" b="1" i="1" dirty="0"/>
              <a:t>Train</a:t>
            </a:r>
            <a:r>
              <a:rPr lang="en-US" sz="1800" i="1" dirty="0"/>
              <a:t> the classifier: All classifiers in </a:t>
            </a:r>
            <a:r>
              <a:rPr lang="en-US" sz="1800" i="1" dirty="0" err="1"/>
              <a:t>scikit</a:t>
            </a:r>
            <a:r>
              <a:rPr lang="en-US" sz="1800" i="1" dirty="0"/>
              <a:t>-learn uses a fit(X, y) method to fit the model(training) for the given train data X and train label y.</a:t>
            </a:r>
          </a:p>
          <a:p>
            <a:pPr marL="930275" lvl="3" indent="-342900">
              <a:buFont typeface="+mj-lt"/>
              <a:buAutoNum type="arabicPeriod"/>
            </a:pPr>
            <a:endParaRPr lang="en-US" sz="1800" i="1" dirty="0"/>
          </a:p>
          <a:p>
            <a:pPr marL="930275" lvl="3" indent="-342900">
              <a:buFont typeface="+mj-lt"/>
              <a:buAutoNum type="arabicPeriod"/>
            </a:pPr>
            <a:r>
              <a:rPr lang="en-US" sz="1800" b="1" i="1" dirty="0"/>
              <a:t>Predict</a:t>
            </a:r>
            <a:r>
              <a:rPr lang="en-US" sz="1800" i="1" dirty="0"/>
              <a:t> the target: Given an unlabeled observation X, the predict(X) returns the predicted label y.</a:t>
            </a:r>
          </a:p>
          <a:p>
            <a:pPr marL="930275" lvl="3" indent="-342900">
              <a:buFont typeface="+mj-lt"/>
              <a:buAutoNum type="arabicPeriod"/>
            </a:pPr>
            <a:endParaRPr lang="en-US" sz="1800" i="1" dirty="0"/>
          </a:p>
          <a:p>
            <a:pPr marL="930275" lvl="3" indent="-342900">
              <a:buFont typeface="+mj-lt"/>
              <a:buAutoNum type="arabicPeriod"/>
            </a:pPr>
            <a:r>
              <a:rPr lang="en-US" sz="1800" b="1" i="1" dirty="0"/>
              <a:t>Evaluate</a:t>
            </a:r>
            <a:r>
              <a:rPr lang="en-US" sz="1800" i="1" dirty="0"/>
              <a:t> the classifier model</a:t>
            </a:r>
            <a:endParaRPr lang="en-US" sz="18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5</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6B7BBC9B-A604-4069-B91A-127BA40490E0}"/>
              </a:ext>
            </a:extLst>
          </p:cNvPr>
          <p:cNvPicPr>
            <a:picLocks noChangeAspect="1"/>
          </p:cNvPicPr>
          <p:nvPr/>
        </p:nvPicPr>
        <p:blipFill>
          <a:blip r:embed="rId3"/>
          <a:stretch>
            <a:fillRect/>
          </a:stretch>
        </p:blipFill>
        <p:spPr>
          <a:xfrm>
            <a:off x="10316308" y="356339"/>
            <a:ext cx="1682642" cy="975445"/>
          </a:xfrm>
          <a:prstGeom prst="rect">
            <a:avLst/>
          </a:prstGeom>
        </p:spPr>
      </p:pic>
      <p:pic>
        <p:nvPicPr>
          <p:cNvPr id="5" name="Picture 4">
            <a:extLst>
              <a:ext uri="{FF2B5EF4-FFF2-40B4-BE49-F238E27FC236}">
                <a16:creationId xmlns:a16="http://schemas.microsoft.com/office/drawing/2014/main" id="{29AA844D-1BFF-4F98-B95D-6C61B037830B}"/>
              </a:ext>
            </a:extLst>
          </p:cNvPr>
          <p:cNvPicPr>
            <a:picLocks noChangeAspect="1"/>
          </p:cNvPicPr>
          <p:nvPr/>
        </p:nvPicPr>
        <p:blipFill>
          <a:blip r:embed="rId4"/>
          <a:stretch>
            <a:fillRect/>
          </a:stretch>
        </p:blipFill>
        <p:spPr>
          <a:xfrm>
            <a:off x="1726" y="6414425"/>
            <a:ext cx="1981372" cy="323116"/>
          </a:xfrm>
          <a:prstGeom prst="rect">
            <a:avLst/>
          </a:prstGeom>
        </p:spPr>
      </p:pic>
    </p:spTree>
    <p:extLst>
      <p:ext uri="{BB962C8B-B14F-4D97-AF65-F5344CB8AC3E}">
        <p14:creationId xmlns:p14="http://schemas.microsoft.com/office/powerpoint/2010/main" val="361298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and Lazy Learning</a:t>
            </a:r>
          </a:p>
        </p:txBody>
      </p:sp>
      <p:sp>
        <p:nvSpPr>
          <p:cNvPr id="3" name="Content Placeholder 2"/>
          <p:cNvSpPr>
            <a:spLocks noGrp="1"/>
          </p:cNvSpPr>
          <p:nvPr>
            <p:ph idx="1"/>
          </p:nvPr>
        </p:nvSpPr>
        <p:spPr>
          <a:xfrm>
            <a:off x="623887" y="1051034"/>
            <a:ext cx="9235221" cy="5305317"/>
          </a:xfrm>
        </p:spPr>
        <p:txBody>
          <a:bodyPr/>
          <a:lstStyle/>
          <a:p>
            <a:pPr marL="285750" indent="-285750">
              <a:buFont typeface="Arial" panose="020B0604020202020204" pitchFamily="34" charset="0"/>
              <a:buChar char="•"/>
            </a:pPr>
            <a:r>
              <a:rPr lang="en-US" dirty="0"/>
              <a:t>ML’s </a:t>
            </a:r>
            <a:r>
              <a:rPr lang="en-US" i="1" dirty="0"/>
              <a:t>lazy learning </a:t>
            </a:r>
            <a:r>
              <a:rPr lang="en-US" dirty="0"/>
              <a:t>is a learning method in which generalization of the training data is delayed until a query is made to the system</a:t>
            </a:r>
          </a:p>
          <a:p>
            <a:pPr marL="285750" indent="-285750">
              <a:buFont typeface="Arial" panose="020B0604020202020204" pitchFamily="34" charset="0"/>
              <a:buChar char="•"/>
            </a:pPr>
            <a:r>
              <a:rPr lang="en-US" dirty="0"/>
              <a:t>This is opposed to </a:t>
            </a:r>
            <a:r>
              <a:rPr lang="en-US" i="1" dirty="0"/>
              <a:t>eager learning</a:t>
            </a:r>
            <a:r>
              <a:rPr lang="en-US" dirty="0"/>
              <a:t>, where the system tries to generalize the training data before receiving queries.</a:t>
            </a:r>
          </a:p>
          <a:p>
            <a:pPr marL="285750" indent="-285750">
              <a:buFont typeface="Arial" panose="020B0604020202020204" pitchFamily="34" charset="0"/>
              <a:buChar char="•"/>
            </a:pPr>
            <a:r>
              <a:rPr lang="en-US" dirty="0"/>
              <a:t>Lazy learning is used by online recommendation systems ("people who viewed/purchased/listened to this movie/item/tune also ...") where data set is continuously updated with new entries </a:t>
            </a:r>
          </a:p>
          <a:p>
            <a:pPr marL="285750" indent="-285750">
              <a:buFont typeface="Arial" panose="020B0604020202020204" pitchFamily="34" charset="0"/>
              <a:buChar char="•"/>
            </a:pPr>
            <a:r>
              <a:rPr lang="en-US" dirty="0"/>
              <a:t>Because of the continuous update, the "training data" would be rendered obsolete in a relatively short time</a:t>
            </a:r>
          </a:p>
          <a:p>
            <a:pPr marL="285750" indent="-285750">
              <a:buFont typeface="Arial" panose="020B0604020202020204" pitchFamily="34" charset="0"/>
              <a:buChar char="•"/>
            </a:pPr>
            <a:r>
              <a:rPr lang="en-US" dirty="0"/>
              <a:t>Therefore, one cannot really talk of a "training phase".</a:t>
            </a:r>
          </a:p>
          <a:p>
            <a:pPr marL="285750" indent="-285750">
              <a:buFont typeface="Arial" panose="020B0604020202020204" pitchFamily="34" charset="0"/>
              <a:buChar char="•"/>
            </a:pPr>
            <a:r>
              <a:rPr lang="en-US" dirty="0"/>
              <a:t>Lazy classifiers are most useful for large, continuously changing datasets with few attributes that are commonly queried. </a:t>
            </a:r>
          </a:p>
          <a:p>
            <a:pPr marL="285750" indent="-285750">
              <a:buFont typeface="Arial" panose="020B0604020202020204" pitchFamily="34" charset="0"/>
              <a:buChar char="•"/>
            </a:pPr>
            <a:r>
              <a:rPr lang="en-US" dirty="0"/>
              <a:t>One of the most common used algorithms in ML lazy learning is K-Nearest </a:t>
            </a:r>
            <a:r>
              <a:rPr lang="en-US" dirty="0" err="1"/>
              <a:t>Neighbours</a:t>
            </a:r>
            <a:r>
              <a:rPr lang="en-US" dirty="0"/>
              <a:t> or KNN for short.</a:t>
            </a:r>
          </a:p>
        </p:txBody>
      </p:sp>
      <p:sp>
        <p:nvSpPr>
          <p:cNvPr id="6" name="Slide Number Placeholder 5"/>
          <p:cNvSpPr>
            <a:spLocks noGrp="1"/>
          </p:cNvSpPr>
          <p:nvPr>
            <p:ph type="sldNum" sz="quarter" idx="12"/>
          </p:nvPr>
        </p:nvSpPr>
        <p:spPr/>
        <p:txBody>
          <a:bodyPr/>
          <a:lstStyle/>
          <a:p>
            <a:fld id="{04095909-DC86-4C28-AD6E-431C997D4893}" type="slidenum">
              <a:rPr lang="en-US" smtClean="0"/>
              <a:pPr/>
              <a:t>6</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2232FDF7-1428-47F5-8CED-4A96D16A6FDC}"/>
              </a:ext>
            </a:extLst>
          </p:cNvPr>
          <p:cNvPicPr>
            <a:picLocks noChangeAspect="1"/>
          </p:cNvPicPr>
          <p:nvPr/>
        </p:nvPicPr>
        <p:blipFill>
          <a:blip r:embed="rId3"/>
          <a:stretch>
            <a:fillRect/>
          </a:stretch>
        </p:blipFill>
        <p:spPr>
          <a:xfrm>
            <a:off x="10316308" y="356339"/>
            <a:ext cx="1682642" cy="975445"/>
          </a:xfrm>
          <a:prstGeom prst="rect">
            <a:avLst/>
          </a:prstGeom>
        </p:spPr>
      </p:pic>
      <p:pic>
        <p:nvPicPr>
          <p:cNvPr id="5" name="Picture 4">
            <a:extLst>
              <a:ext uri="{FF2B5EF4-FFF2-40B4-BE49-F238E27FC236}">
                <a16:creationId xmlns:a16="http://schemas.microsoft.com/office/drawing/2014/main" id="{306F20F9-7170-4898-B438-5AE6FB28536C}"/>
              </a:ext>
            </a:extLst>
          </p:cNvPr>
          <p:cNvPicPr>
            <a:picLocks noChangeAspect="1"/>
          </p:cNvPicPr>
          <p:nvPr/>
        </p:nvPicPr>
        <p:blipFill>
          <a:blip r:embed="rId4"/>
          <a:stretch>
            <a:fillRect/>
          </a:stretch>
        </p:blipFill>
        <p:spPr>
          <a:xfrm>
            <a:off x="503496" y="6393421"/>
            <a:ext cx="1981372" cy="323116"/>
          </a:xfrm>
          <a:prstGeom prst="rect">
            <a:avLst/>
          </a:prstGeom>
        </p:spPr>
      </p:pic>
    </p:spTree>
    <p:extLst>
      <p:ext uri="{BB962C8B-B14F-4D97-AF65-F5344CB8AC3E}">
        <p14:creationId xmlns:p14="http://schemas.microsoft.com/office/powerpoint/2010/main" val="174672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K-Nearest </a:t>
            </a:r>
            <a:r>
              <a:rPr lang="en-US" dirty="0" err="1"/>
              <a:t>Neighbours</a:t>
            </a:r>
            <a:r>
              <a:rPr lang="en-US" dirty="0"/>
              <a:t> Algorithm</a:t>
            </a:r>
          </a:p>
        </p:txBody>
      </p:sp>
      <p:sp>
        <p:nvSpPr>
          <p:cNvPr id="3" name="Content Placeholder 2"/>
          <p:cNvSpPr>
            <a:spLocks noGrp="1"/>
          </p:cNvSpPr>
          <p:nvPr>
            <p:ph idx="1"/>
          </p:nvPr>
        </p:nvSpPr>
        <p:spPr>
          <a:xfrm>
            <a:off x="6192078" y="1428722"/>
            <a:ext cx="4411214" cy="4663966"/>
          </a:xfrm>
        </p:spPr>
        <p:txBody>
          <a:bodyPr/>
          <a:lstStyle/>
          <a:p>
            <a:pPr marL="285750" indent="-285750">
              <a:buFont typeface="Arial" panose="020B0604020202020204" pitchFamily="34" charset="0"/>
              <a:buChar char="•"/>
            </a:pPr>
            <a:r>
              <a:rPr lang="en-US" dirty="0"/>
              <a:t>K-Nearest Neighbors (KNN) is one of the simplest algorithms used in Machine Learning for </a:t>
            </a:r>
            <a:r>
              <a:rPr lang="en-US" i="1" dirty="0"/>
              <a:t>regression</a:t>
            </a:r>
            <a:r>
              <a:rPr lang="en-US" dirty="0"/>
              <a:t> and </a:t>
            </a:r>
            <a:r>
              <a:rPr lang="en-US" i="1" dirty="0"/>
              <a:t>classification</a:t>
            </a:r>
            <a:r>
              <a:rPr lang="en-US" dirty="0"/>
              <a:t> problem </a:t>
            </a:r>
          </a:p>
          <a:p>
            <a:pPr marL="285750" indent="-285750">
              <a:buFont typeface="Arial" panose="020B0604020202020204" pitchFamily="34" charset="0"/>
              <a:buChar char="•"/>
            </a:pPr>
            <a:r>
              <a:rPr lang="en-US" dirty="0"/>
              <a:t>KNN algorithms use data and classify new data points based on similarity measures (e.g. distance function)</a:t>
            </a:r>
          </a:p>
          <a:p>
            <a:pPr marL="285750" indent="-285750">
              <a:buFont typeface="Arial" panose="020B0604020202020204" pitchFamily="34" charset="0"/>
              <a:buChar char="•"/>
            </a:pPr>
            <a:r>
              <a:rPr lang="en-US" dirty="0"/>
              <a:t>Classification is done by a </a:t>
            </a:r>
            <a:r>
              <a:rPr lang="en-US" i="1" dirty="0"/>
              <a:t>majority vote </a:t>
            </a:r>
            <a:r>
              <a:rPr lang="en-US" dirty="0"/>
              <a:t>to its neighbors. </a:t>
            </a:r>
          </a:p>
          <a:p>
            <a:pPr marL="285750" indent="-285750">
              <a:buFont typeface="Arial" panose="020B0604020202020204" pitchFamily="34" charset="0"/>
              <a:buChar char="•"/>
            </a:pPr>
            <a:r>
              <a:rPr lang="en-US" dirty="0"/>
              <a:t>The data is assigned to the class which has the nearest neighbors. </a:t>
            </a:r>
          </a:p>
          <a:p>
            <a:pPr marL="285750" indent="-285750">
              <a:buFont typeface="Arial" panose="020B0604020202020204" pitchFamily="34" charset="0"/>
              <a:buChar char="•"/>
            </a:pPr>
            <a:r>
              <a:rPr lang="en-US" dirty="0"/>
              <a:t>With increased number of nearest neighbors (i.e. value of k), accuracy might increase.</a:t>
            </a:r>
          </a:p>
        </p:txBody>
      </p:sp>
      <p:sp>
        <p:nvSpPr>
          <p:cNvPr id="6" name="Slide Number Placeholder 5"/>
          <p:cNvSpPr>
            <a:spLocks noGrp="1"/>
          </p:cNvSpPr>
          <p:nvPr>
            <p:ph type="sldNum" sz="quarter" idx="12"/>
          </p:nvPr>
        </p:nvSpPr>
        <p:spPr/>
        <p:txBody>
          <a:bodyPr/>
          <a:lstStyle/>
          <a:p>
            <a:fld id="{04095909-DC86-4C28-AD6E-431C997D4893}" type="slidenum">
              <a:rPr lang="en-US" smtClean="0"/>
              <a:pPr/>
              <a:t>7</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5" name="Picture 4">
            <a:extLst>
              <a:ext uri="{FF2B5EF4-FFF2-40B4-BE49-F238E27FC236}">
                <a16:creationId xmlns:a16="http://schemas.microsoft.com/office/drawing/2014/main" id="{BCF17517-BCDB-4557-BAC7-33F99F31DB53}"/>
              </a:ext>
            </a:extLst>
          </p:cNvPr>
          <p:cNvPicPr>
            <a:picLocks noChangeAspect="1"/>
          </p:cNvPicPr>
          <p:nvPr/>
        </p:nvPicPr>
        <p:blipFill>
          <a:blip r:embed="rId3"/>
          <a:stretch>
            <a:fillRect/>
          </a:stretch>
        </p:blipFill>
        <p:spPr>
          <a:xfrm>
            <a:off x="292376" y="1342404"/>
            <a:ext cx="4610100" cy="3457575"/>
          </a:xfrm>
          <a:prstGeom prst="rect">
            <a:avLst/>
          </a:prstGeom>
        </p:spPr>
      </p:pic>
      <p:pic>
        <p:nvPicPr>
          <p:cNvPr id="4" name="Picture 3">
            <a:extLst>
              <a:ext uri="{FF2B5EF4-FFF2-40B4-BE49-F238E27FC236}">
                <a16:creationId xmlns:a16="http://schemas.microsoft.com/office/drawing/2014/main" id="{EA3CC105-E15E-4042-887D-F40AC0653F7C}"/>
              </a:ext>
            </a:extLst>
          </p:cNvPr>
          <p:cNvPicPr>
            <a:picLocks noChangeAspect="1"/>
          </p:cNvPicPr>
          <p:nvPr/>
        </p:nvPicPr>
        <p:blipFill>
          <a:blip r:embed="rId4"/>
          <a:stretch>
            <a:fillRect/>
          </a:stretch>
        </p:blipFill>
        <p:spPr>
          <a:xfrm>
            <a:off x="10477951" y="175846"/>
            <a:ext cx="1682642" cy="975445"/>
          </a:xfrm>
          <a:prstGeom prst="rect">
            <a:avLst/>
          </a:prstGeom>
        </p:spPr>
      </p:pic>
      <p:pic>
        <p:nvPicPr>
          <p:cNvPr id="7" name="Picture 6">
            <a:extLst>
              <a:ext uri="{FF2B5EF4-FFF2-40B4-BE49-F238E27FC236}">
                <a16:creationId xmlns:a16="http://schemas.microsoft.com/office/drawing/2014/main" id="{20C9BEBA-CF6F-4DEB-996F-88A0CE06D48D}"/>
              </a:ext>
            </a:extLst>
          </p:cNvPr>
          <p:cNvPicPr>
            <a:picLocks noChangeAspect="1"/>
          </p:cNvPicPr>
          <p:nvPr/>
        </p:nvPicPr>
        <p:blipFill>
          <a:blip r:embed="rId5"/>
          <a:stretch>
            <a:fillRect/>
          </a:stretch>
        </p:blipFill>
        <p:spPr>
          <a:xfrm>
            <a:off x="291958" y="6515006"/>
            <a:ext cx="1981372" cy="323116"/>
          </a:xfrm>
          <a:prstGeom prst="rect">
            <a:avLst/>
          </a:prstGeom>
        </p:spPr>
      </p:pic>
    </p:spTree>
    <p:extLst>
      <p:ext uri="{BB962C8B-B14F-4D97-AF65-F5344CB8AC3E}">
        <p14:creationId xmlns:p14="http://schemas.microsoft.com/office/powerpoint/2010/main" val="33865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KNN</a:t>
            </a:r>
          </a:p>
        </p:txBody>
      </p:sp>
      <p:sp>
        <p:nvSpPr>
          <p:cNvPr id="3" name="Content Placeholder 2"/>
          <p:cNvSpPr>
            <a:spLocks noGrp="1"/>
          </p:cNvSpPr>
          <p:nvPr>
            <p:ph idx="1"/>
          </p:nvPr>
        </p:nvSpPr>
        <p:spPr>
          <a:xfrm>
            <a:off x="623887" y="1051034"/>
            <a:ext cx="10329035" cy="5305317"/>
          </a:xfrm>
        </p:spPr>
        <p:txBody>
          <a:bodyPr/>
          <a:lstStyle/>
          <a:p>
            <a:pPr marL="285750" indent="-285750">
              <a:buFont typeface="Arial" panose="020B0604020202020204" pitchFamily="34" charset="0"/>
              <a:buChar char="•"/>
            </a:pPr>
            <a:r>
              <a:rPr lang="en-US" u="sng" dirty="0"/>
              <a:t>Pros</a:t>
            </a:r>
            <a:r>
              <a:rPr lang="en-US" dirty="0"/>
              <a:t>: </a:t>
            </a:r>
          </a:p>
          <a:p>
            <a:pPr marL="450850" lvl="1" indent="-285750"/>
            <a:r>
              <a:rPr lang="en-US" dirty="0"/>
              <a:t>it does not attempt to construct a general internal model, but simply stores instances of the training data.</a:t>
            </a:r>
          </a:p>
          <a:p>
            <a:pPr marL="450850" lvl="1" indent="-285750"/>
            <a:r>
              <a:rPr lang="en-US" dirty="0"/>
              <a:t>is pretty intuitive and simple: KNN algorithm is very simple to understand and equally easy to implement. To classify the new data point KNN algorithm reads through whole dataset to find out K nearest neighbors.</a:t>
            </a:r>
          </a:p>
          <a:p>
            <a:pPr marL="450850" lvl="1" indent="-285750"/>
            <a:r>
              <a:rPr lang="en-US" dirty="0"/>
              <a:t>It has no assumptions: KNN is a non-parametric algorithm which means there are assumptions to be met to implement KNN. Parametric models like linear regression has lots of assumptions to be met by data before it can be implemented which is not the case with KNN.</a:t>
            </a:r>
          </a:p>
          <a:p>
            <a:pPr marL="450850" lvl="1" indent="-285750"/>
            <a:r>
              <a:rPr lang="en-US" dirty="0"/>
              <a:t>There is no real training step: KNN does not explicitly build any model, it simply tags the new data entry based learning from historical data. New data entry would be tagged with majority class in the nearest neighbor.</a:t>
            </a:r>
          </a:p>
          <a:p>
            <a:pPr marL="450850" lvl="1" indent="-285750"/>
            <a:r>
              <a:rPr lang="en-US" dirty="0"/>
              <a:t>Note: in reality the “training / fitting phase” deals with the optimization of the two hyperparameters that are specific to KNN: 1) k value and 2) distance metric (to be chosen from a list of possible options)</a:t>
            </a:r>
          </a:p>
          <a:p>
            <a:pPr marL="450850" lvl="1" indent="-285750"/>
            <a:r>
              <a:rPr lang="en-US" dirty="0"/>
              <a:t>it constantly evolves: Given it’s an instance-based learning; KNN is a memory-based approach. The classifier immediately adapts as we collect new training data. It allows the algorithm to respond quickly to changes in the input during real-time use.</a:t>
            </a:r>
          </a:p>
          <a:p>
            <a:pPr marL="450850" lvl="1" indent="-285750"/>
            <a:r>
              <a:rPr lang="en-US" dirty="0"/>
              <a:t>Very easy to implement for multi-class problem: Most of the classifier algorithms are easy to implement for binary problems and needs effort to implement for multi class whereas KNN adjust to multi class without any extra efforts.</a:t>
            </a:r>
          </a:p>
        </p:txBody>
      </p:sp>
      <p:sp>
        <p:nvSpPr>
          <p:cNvPr id="6" name="Slide Number Placeholder 5"/>
          <p:cNvSpPr>
            <a:spLocks noGrp="1"/>
          </p:cNvSpPr>
          <p:nvPr>
            <p:ph type="sldNum" sz="quarter" idx="12"/>
          </p:nvPr>
        </p:nvSpPr>
        <p:spPr/>
        <p:txBody>
          <a:bodyPr/>
          <a:lstStyle/>
          <a:p>
            <a:fld id="{04095909-DC86-4C28-AD6E-431C997D4893}" type="slidenum">
              <a:rPr lang="en-US" smtClean="0"/>
              <a:pPr/>
              <a:t>8</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499695EC-C543-4646-A9DF-CBF55D306ED3}"/>
              </a:ext>
            </a:extLst>
          </p:cNvPr>
          <p:cNvPicPr>
            <a:picLocks noChangeAspect="1"/>
          </p:cNvPicPr>
          <p:nvPr/>
        </p:nvPicPr>
        <p:blipFill>
          <a:blip r:embed="rId3"/>
          <a:stretch>
            <a:fillRect/>
          </a:stretch>
        </p:blipFill>
        <p:spPr>
          <a:xfrm>
            <a:off x="10229110" y="267651"/>
            <a:ext cx="1682642" cy="975445"/>
          </a:xfrm>
          <a:prstGeom prst="rect">
            <a:avLst/>
          </a:prstGeom>
        </p:spPr>
      </p:pic>
      <p:pic>
        <p:nvPicPr>
          <p:cNvPr id="5" name="Picture 4">
            <a:extLst>
              <a:ext uri="{FF2B5EF4-FFF2-40B4-BE49-F238E27FC236}">
                <a16:creationId xmlns:a16="http://schemas.microsoft.com/office/drawing/2014/main" id="{13A0770B-756B-4968-B321-99AB7E7B05CC}"/>
              </a:ext>
            </a:extLst>
          </p:cNvPr>
          <p:cNvPicPr>
            <a:picLocks noChangeAspect="1"/>
          </p:cNvPicPr>
          <p:nvPr/>
        </p:nvPicPr>
        <p:blipFill>
          <a:blip r:embed="rId4"/>
          <a:stretch>
            <a:fillRect/>
          </a:stretch>
        </p:blipFill>
        <p:spPr>
          <a:xfrm>
            <a:off x="1726" y="6401765"/>
            <a:ext cx="1981372" cy="323116"/>
          </a:xfrm>
          <a:prstGeom prst="rect">
            <a:avLst/>
          </a:prstGeom>
        </p:spPr>
      </p:pic>
    </p:spTree>
    <p:extLst>
      <p:ext uri="{BB962C8B-B14F-4D97-AF65-F5344CB8AC3E}">
        <p14:creationId xmlns:p14="http://schemas.microsoft.com/office/powerpoint/2010/main" val="167976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and Cons of KNN (cont’d)</a:t>
            </a:r>
          </a:p>
        </p:txBody>
      </p:sp>
      <p:sp>
        <p:nvSpPr>
          <p:cNvPr id="3" name="Content Placeholder 2"/>
          <p:cNvSpPr>
            <a:spLocks noGrp="1"/>
          </p:cNvSpPr>
          <p:nvPr>
            <p:ph idx="1"/>
          </p:nvPr>
        </p:nvSpPr>
        <p:spPr>
          <a:xfrm>
            <a:off x="623887" y="1051034"/>
            <a:ext cx="10329035" cy="5305317"/>
          </a:xfrm>
        </p:spPr>
        <p:txBody>
          <a:bodyPr/>
          <a:lstStyle/>
          <a:p>
            <a:pPr marL="285750" indent="-285750">
              <a:buFont typeface="Arial" panose="020B0604020202020204" pitchFamily="34" charset="0"/>
              <a:buChar char="•"/>
            </a:pPr>
            <a:r>
              <a:rPr lang="en-US" u="sng" dirty="0"/>
              <a:t>Pros</a:t>
            </a:r>
            <a:r>
              <a:rPr lang="en-US" dirty="0"/>
              <a:t>: </a:t>
            </a:r>
          </a:p>
          <a:p>
            <a:pPr marL="450850" lvl="1" indent="-285750"/>
            <a:r>
              <a:rPr lang="en-US" dirty="0"/>
              <a:t>Can be used both for Classification and Regression: One of the biggest advantages of KNN is that KNN can be used both for classification and regression problems.</a:t>
            </a:r>
          </a:p>
          <a:p>
            <a:pPr marL="450850" lvl="1" indent="-285750"/>
            <a:r>
              <a:rPr lang="en-US" dirty="0"/>
              <a:t>Variety of distance criteria to be choose from: KNN algorithm gives user the flexibility to choose distance while building KNN model.</a:t>
            </a:r>
          </a:p>
          <a:p>
            <a:pPr marL="450850" lvl="1" indent="-285750"/>
            <a:r>
              <a:rPr lang="en-US" dirty="0"/>
              <a:t>        Euclidean Distance</a:t>
            </a:r>
          </a:p>
          <a:p>
            <a:pPr marL="450850" lvl="1" indent="-285750"/>
            <a:r>
              <a:rPr lang="en-US" dirty="0"/>
              <a:t>        Hamming Distance</a:t>
            </a:r>
          </a:p>
          <a:p>
            <a:pPr marL="450850" lvl="1" indent="-285750"/>
            <a:r>
              <a:rPr lang="en-US" dirty="0"/>
              <a:t>        Manhattan Distance</a:t>
            </a:r>
          </a:p>
          <a:p>
            <a:pPr marL="450850" lvl="1" indent="-285750"/>
            <a:r>
              <a:rPr lang="en-US" dirty="0"/>
              <a:t>        </a:t>
            </a:r>
            <a:r>
              <a:rPr lang="en-US" dirty="0" err="1"/>
              <a:t>Minkowski</a:t>
            </a:r>
            <a:r>
              <a:rPr lang="en-US" dirty="0"/>
              <a:t> Distance</a:t>
            </a:r>
          </a:p>
          <a:p>
            <a:pPr marL="450850" lvl="1" indent="-285750"/>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9</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March 2, 2020</a:t>
            </a:fld>
            <a:endParaRPr lang="en-US" dirty="0"/>
          </a:p>
        </p:txBody>
      </p:sp>
      <p:pic>
        <p:nvPicPr>
          <p:cNvPr id="4" name="Picture 3">
            <a:extLst>
              <a:ext uri="{FF2B5EF4-FFF2-40B4-BE49-F238E27FC236}">
                <a16:creationId xmlns:a16="http://schemas.microsoft.com/office/drawing/2014/main" id="{64A1BF33-4D20-48CA-A69D-2DE1D31230F5}"/>
              </a:ext>
            </a:extLst>
          </p:cNvPr>
          <p:cNvPicPr>
            <a:picLocks noChangeAspect="1"/>
          </p:cNvPicPr>
          <p:nvPr/>
        </p:nvPicPr>
        <p:blipFill>
          <a:blip r:embed="rId3"/>
          <a:stretch>
            <a:fillRect/>
          </a:stretch>
        </p:blipFill>
        <p:spPr>
          <a:xfrm>
            <a:off x="10111601" y="99454"/>
            <a:ext cx="1682642" cy="975445"/>
          </a:xfrm>
          <a:prstGeom prst="rect">
            <a:avLst/>
          </a:prstGeom>
        </p:spPr>
      </p:pic>
      <p:pic>
        <p:nvPicPr>
          <p:cNvPr id="5" name="Picture 4">
            <a:extLst>
              <a:ext uri="{FF2B5EF4-FFF2-40B4-BE49-F238E27FC236}">
                <a16:creationId xmlns:a16="http://schemas.microsoft.com/office/drawing/2014/main" id="{AFBCE261-F28B-45FB-9BEE-E7A3535D93E7}"/>
              </a:ext>
            </a:extLst>
          </p:cNvPr>
          <p:cNvPicPr>
            <a:picLocks noChangeAspect="1"/>
          </p:cNvPicPr>
          <p:nvPr/>
        </p:nvPicPr>
        <p:blipFill>
          <a:blip r:embed="rId4"/>
          <a:stretch>
            <a:fillRect/>
          </a:stretch>
        </p:blipFill>
        <p:spPr>
          <a:xfrm>
            <a:off x="291958" y="6435430"/>
            <a:ext cx="1981372" cy="323116"/>
          </a:xfrm>
          <a:prstGeom prst="rect">
            <a:avLst/>
          </a:prstGeom>
        </p:spPr>
      </p:pic>
    </p:spTree>
    <p:extLst>
      <p:ext uri="{BB962C8B-B14F-4D97-AF65-F5344CB8AC3E}">
        <p14:creationId xmlns:p14="http://schemas.microsoft.com/office/powerpoint/2010/main" val="308114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inastra - Template Advanced">
  <a:themeElements>
    <a:clrScheme name="Finastra_Secondary Palette">
      <a:dk1>
        <a:srgbClr val="414141"/>
      </a:dk1>
      <a:lt1>
        <a:srgbClr val="FFFFFF"/>
      </a:lt1>
      <a:dk2>
        <a:srgbClr val="414141"/>
      </a:dk2>
      <a:lt2>
        <a:srgbClr val="FFFFFF"/>
      </a:lt2>
      <a:accent1>
        <a:srgbClr val="CD3CAD"/>
      </a:accent1>
      <a:accent2>
        <a:srgbClr val="6948D9"/>
      </a:accent2>
      <a:accent3>
        <a:srgbClr val="56C271"/>
      </a:accent3>
      <a:accent4>
        <a:srgbClr val="5BC1D7"/>
      </a:accent4>
      <a:accent5>
        <a:srgbClr val="F0B323"/>
      </a:accent5>
      <a:accent6>
        <a:srgbClr val="E40046"/>
      </a:accent6>
      <a:hlink>
        <a:srgbClr val="CD3CAD"/>
      </a:hlink>
      <a:folHlink>
        <a:srgbClr val="CD3CA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err="1" smtClean="0">
            <a:solidFill>
              <a:schemeClr val="tx2"/>
            </a:solidFill>
          </a:defRPr>
        </a:defPPr>
      </a:lstStyle>
    </a:txDef>
  </a:objectDefaults>
  <a:extraClrSchemeLst/>
  <a:extLst>
    <a:ext uri="{05A4C25C-085E-4340-85A3-A5531E510DB2}">
      <thm15:themeFamily xmlns:thm15="http://schemas.microsoft.com/office/thememl/2012/main" name="Finastra_PowerPoint_Template_Advance" id="{5E4E50C6-B61E-8C4F-97B7-7A33EF91A331}" vid="{7A349C7A-17A0-C44B-B54C-323AAF88A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972</TotalTime>
  <Words>1383</Words>
  <Application>Microsoft Office PowerPoint</Application>
  <PresentationFormat>Widescreen</PresentationFormat>
  <Paragraphs>126</Paragraphs>
  <Slides>13</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Finastra - Template Advanced</vt:lpstr>
      <vt:lpstr>PowerPoint Presentation</vt:lpstr>
      <vt:lpstr>PowerPoint Presentation</vt:lpstr>
      <vt:lpstr>Data Classification Problem</vt:lpstr>
      <vt:lpstr>Data Classification Terms</vt:lpstr>
      <vt:lpstr>Building a Classification Model</vt:lpstr>
      <vt:lpstr>Machine Learning and Lazy Learning</vt:lpstr>
      <vt:lpstr>What is K-Nearest Neighbours Algorithm</vt:lpstr>
      <vt:lpstr>Pros and Cons of KNN</vt:lpstr>
      <vt:lpstr>Pros and Cons of KNN (cont’d)</vt:lpstr>
      <vt:lpstr>Pros and Cons of KNN (cont’d)</vt:lpstr>
      <vt:lpstr>Mathematical Foundation of KNN</vt:lpstr>
      <vt:lpstr>K-Nearest Neighbours Uses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Thurburn, John Paul</dc:creator>
  <cp:lastModifiedBy>Georgescu, Anton</cp:lastModifiedBy>
  <cp:revision>78</cp:revision>
  <cp:lastPrinted>2017-06-06T14:07:14Z</cp:lastPrinted>
  <dcterms:created xsi:type="dcterms:W3CDTF">2017-09-12T09:57:30Z</dcterms:created>
  <dcterms:modified xsi:type="dcterms:W3CDTF">2020-03-02T20:08:39Z</dcterms:modified>
</cp:coreProperties>
</file>